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5403" y="1625600"/>
            <a:ext cx="1672584" cy="167258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194" y="177164"/>
            <a:ext cx="11773611" cy="1124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136396"/>
            <a:ext cx="10295255" cy="4074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7.jpg"/><Relationship Id="rId6" Type="http://schemas.openxmlformats.org/officeDocument/2006/relationships/image" Target="../media/image18.jpg"/><Relationship Id="rId7" Type="http://schemas.openxmlformats.org/officeDocument/2006/relationships/image" Target="../media/image4.jpg"/><Relationship Id="rId8" Type="http://schemas.openxmlformats.org/officeDocument/2006/relationships/image" Target="../media/image2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Relationship Id="rId4" Type="http://schemas.openxmlformats.org/officeDocument/2006/relationships/image" Target="../media/image26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5" Type="http://schemas.openxmlformats.org/officeDocument/2006/relationships/image" Target="../media/image30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Relationship Id="rId4" Type="http://schemas.openxmlformats.org/officeDocument/2006/relationships/image" Target="../media/image3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2.skk.se/globalassets/dokument/utstallning/breed-special-specific-instructions---bsi-a8.pdf" TargetMode="Externa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FCI.BE/" TargetMode="External"/><Relationship Id="rId3" Type="http://schemas.openxmlformats.org/officeDocument/2006/relationships/image" Target="../media/image4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g"/><Relationship Id="rId6" Type="http://schemas.openxmlformats.org/officeDocument/2006/relationships/image" Target="../media/image4.jpg"/><Relationship Id="rId7" Type="http://schemas.openxmlformats.org/officeDocument/2006/relationships/image" Target="../media/image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4.jpg"/><Relationship Id="rId7" Type="http://schemas.openxmlformats.org/officeDocument/2006/relationships/image" Target="../media/image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2.jpg"/><Relationship Id="rId6" Type="http://schemas.openxmlformats.org/officeDocument/2006/relationships/image" Target="../media/image4.jpg"/><Relationship Id="rId7" Type="http://schemas.openxmlformats.org/officeDocument/2006/relationships/image" Target="../media/image2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3.jpg"/><Relationship Id="rId6" Type="http://schemas.openxmlformats.org/officeDocument/2006/relationships/image" Target="../media/image4.jpg"/><Relationship Id="rId7" Type="http://schemas.openxmlformats.org/officeDocument/2006/relationships/image" Target="../media/image2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4.jpg"/><Relationship Id="rId6" Type="http://schemas.openxmlformats.org/officeDocument/2006/relationships/image" Target="../media/image4.jpg"/><Relationship Id="rId7" Type="http://schemas.openxmlformats.org/officeDocument/2006/relationships/image" Target="../media/image2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g"/><Relationship Id="rId6" Type="http://schemas.openxmlformats.org/officeDocument/2006/relationships/image" Target="../media/image4.jpg"/><Relationship Id="rId7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0245" y="2253183"/>
            <a:ext cx="8277225" cy="2221865"/>
          </a:xfrm>
          <a:prstGeom prst="rect"/>
        </p:spPr>
        <p:txBody>
          <a:bodyPr wrap="square" lIns="0" tIns="116205" rIns="0" bIns="0" rtlCol="0" vert="horz">
            <a:spAutoFit/>
          </a:bodyPr>
          <a:lstStyle/>
          <a:p>
            <a:pPr algn="ctr" marL="12700" marR="5080">
              <a:lnSpc>
                <a:spcPts val="6480"/>
              </a:lnSpc>
              <a:spcBef>
                <a:spcPts val="915"/>
              </a:spcBef>
            </a:pPr>
            <a:r>
              <a:rPr dirty="0" sz="6000" spc="-10"/>
              <a:t>Breed</a:t>
            </a:r>
            <a:r>
              <a:rPr dirty="0" sz="6000" spc="-260"/>
              <a:t> </a:t>
            </a:r>
            <a:r>
              <a:rPr dirty="0" sz="6000" spc="114"/>
              <a:t>Specific</a:t>
            </a:r>
            <a:r>
              <a:rPr dirty="0" sz="6000" spc="-275"/>
              <a:t> </a:t>
            </a:r>
            <a:r>
              <a:rPr dirty="0" sz="6000" spc="-10"/>
              <a:t>Instructions </a:t>
            </a:r>
            <a:r>
              <a:rPr dirty="0" sz="6000" spc="175"/>
              <a:t>BSI</a:t>
            </a:r>
            <a:endParaRPr sz="6000"/>
          </a:p>
          <a:p>
            <a:pPr algn="ctr">
              <a:lnSpc>
                <a:spcPct val="100000"/>
              </a:lnSpc>
              <a:spcBef>
                <a:spcPts val="635"/>
              </a:spcBef>
            </a:pPr>
            <a:r>
              <a:rPr dirty="0" sz="2400" spc="10"/>
              <a:t>Regarding</a:t>
            </a:r>
            <a:r>
              <a:rPr dirty="0" sz="2400" spc="180"/>
              <a:t> </a:t>
            </a:r>
            <a:r>
              <a:rPr dirty="0" sz="2400" spc="10"/>
              <a:t>exaggerations</a:t>
            </a:r>
            <a:r>
              <a:rPr dirty="0" sz="2400" spc="190"/>
              <a:t> </a:t>
            </a:r>
            <a:r>
              <a:rPr dirty="0" sz="2400" spc="10"/>
              <a:t>in</a:t>
            </a:r>
            <a:r>
              <a:rPr dirty="0" sz="2400" spc="185"/>
              <a:t> </a:t>
            </a:r>
            <a:r>
              <a:rPr dirty="0" sz="2400" spc="10"/>
              <a:t>pedigree</a:t>
            </a:r>
            <a:r>
              <a:rPr dirty="0" sz="2400" spc="190"/>
              <a:t> </a:t>
            </a:r>
            <a:r>
              <a:rPr dirty="0" sz="2400" spc="70"/>
              <a:t>dogs</a:t>
            </a:r>
            <a:endParaRPr sz="24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6875" y="279654"/>
            <a:ext cx="1729867" cy="150126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5293" y="4635502"/>
            <a:ext cx="1692903" cy="16929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7941521" y="398399"/>
            <a:ext cx="3706495" cy="3552825"/>
            <a:chOff x="7941521" y="398399"/>
            <a:chExt cx="3706495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1521" y="3983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50423" y="1037843"/>
              <a:ext cx="261366" cy="2217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36707" y="1018032"/>
              <a:ext cx="314705" cy="304038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3923" y="1787497"/>
            <a:ext cx="6846964" cy="137810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0862" y="3491560"/>
            <a:ext cx="6892282" cy="1855976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8986518" y="5358257"/>
            <a:ext cx="3205480" cy="1499870"/>
            <a:chOff x="8986518" y="5358257"/>
            <a:chExt cx="3205480" cy="1499870"/>
          </a:xfrm>
        </p:grpSpPr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60608" y="5358257"/>
              <a:ext cx="1731391" cy="1499742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986518" y="5397495"/>
              <a:ext cx="1452881" cy="145288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84175"/>
            <a:ext cx="2707005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Breed</a:t>
            </a:r>
            <a:r>
              <a:rPr dirty="0" spc="-225"/>
              <a:t> </a:t>
            </a:r>
            <a:r>
              <a:rPr dirty="0" spc="-10"/>
              <a:t>types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0960" rIns="0" bIns="0" rtlCol="0" vert="horz">
            <a:spAutoFit/>
          </a:bodyPr>
          <a:lstStyle/>
          <a:p>
            <a:pPr marL="240029" marR="5080" indent="-227965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In</a:t>
            </a:r>
            <a:r>
              <a:rPr dirty="0" spc="-35"/>
              <a:t> </a:t>
            </a:r>
            <a:r>
              <a:rPr dirty="0" spc="80"/>
              <a:t>many</a:t>
            </a:r>
            <a:r>
              <a:rPr dirty="0" spc="-30"/>
              <a:t> </a:t>
            </a:r>
            <a:r>
              <a:rPr dirty="0" spc="80"/>
              <a:t>breeds,</a:t>
            </a:r>
            <a:r>
              <a:rPr dirty="0" spc="-5"/>
              <a:t> </a:t>
            </a:r>
            <a:r>
              <a:rPr dirty="0"/>
              <a:t>type</a:t>
            </a:r>
            <a:r>
              <a:rPr dirty="0" spc="-25"/>
              <a:t> </a:t>
            </a:r>
            <a:r>
              <a:rPr dirty="0" spc="95"/>
              <a:t>and</a:t>
            </a:r>
            <a:r>
              <a:rPr dirty="0" spc="-25"/>
              <a:t> </a:t>
            </a:r>
            <a:r>
              <a:rPr dirty="0" spc="100"/>
              <a:t>characteristics</a:t>
            </a:r>
            <a:r>
              <a:rPr dirty="0"/>
              <a:t> </a:t>
            </a:r>
            <a:r>
              <a:rPr dirty="0" spc="140"/>
              <a:t>come</a:t>
            </a:r>
            <a:r>
              <a:rPr dirty="0"/>
              <a:t> from</a:t>
            </a:r>
            <a:r>
              <a:rPr dirty="0" spc="-15"/>
              <a:t> </a:t>
            </a:r>
            <a:r>
              <a:rPr dirty="0" spc="60"/>
              <a:t>genetic </a:t>
            </a:r>
            <a:r>
              <a:rPr dirty="0" spc="60"/>
              <a:t>	</a:t>
            </a:r>
            <a:r>
              <a:rPr dirty="0" spc="65"/>
              <a:t>mutations</a:t>
            </a:r>
            <a:r>
              <a:rPr dirty="0" spc="-45"/>
              <a:t> </a:t>
            </a:r>
            <a:r>
              <a:rPr dirty="0"/>
              <a:t>that</a:t>
            </a:r>
            <a:r>
              <a:rPr dirty="0" spc="-45"/>
              <a:t> </a:t>
            </a:r>
            <a:r>
              <a:rPr dirty="0" spc="155"/>
              <a:t>cause</a:t>
            </a:r>
            <a:r>
              <a:rPr dirty="0" spc="-25"/>
              <a:t> </a:t>
            </a:r>
            <a:r>
              <a:rPr dirty="0" spc="125"/>
              <a:t>specific</a:t>
            </a:r>
            <a:r>
              <a:rPr dirty="0" spc="-30"/>
              <a:t> </a:t>
            </a:r>
            <a:r>
              <a:rPr dirty="0" spc="95"/>
              <a:t>anatomical</a:t>
            </a:r>
            <a:r>
              <a:rPr dirty="0" spc="-45"/>
              <a:t> </a:t>
            </a:r>
            <a:r>
              <a:rPr dirty="0" spc="50"/>
              <a:t>features</a:t>
            </a:r>
            <a:r>
              <a:rPr dirty="0" spc="-40"/>
              <a:t> </a:t>
            </a:r>
            <a:r>
              <a:rPr dirty="0" spc="95"/>
              <a:t>and</a:t>
            </a:r>
            <a:r>
              <a:rPr dirty="0" spc="-45"/>
              <a:t> </a:t>
            </a:r>
            <a:r>
              <a:rPr dirty="0" spc="100"/>
              <a:t>should</a:t>
            </a:r>
            <a:r>
              <a:rPr dirty="0" spc="-15"/>
              <a:t> </a:t>
            </a:r>
            <a:r>
              <a:rPr dirty="0" spc="-25"/>
              <a:t>not </a:t>
            </a:r>
            <a:r>
              <a:rPr dirty="0" spc="-25"/>
              <a:t>	</a:t>
            </a:r>
            <a:r>
              <a:rPr dirty="0" spc="85"/>
              <a:t>be</a:t>
            </a:r>
            <a:r>
              <a:rPr dirty="0" spc="-45"/>
              <a:t> </a:t>
            </a:r>
            <a:r>
              <a:rPr dirty="0" spc="85"/>
              <a:t>considered</a:t>
            </a:r>
            <a:r>
              <a:rPr dirty="0" spc="-30"/>
              <a:t> </a:t>
            </a:r>
            <a:r>
              <a:rPr dirty="0" spc="195"/>
              <a:t>as</a:t>
            </a:r>
            <a:r>
              <a:rPr dirty="0" spc="-35"/>
              <a:t> </a:t>
            </a:r>
            <a:r>
              <a:rPr dirty="0" spc="70"/>
              <a:t>normal</a:t>
            </a:r>
            <a:r>
              <a:rPr dirty="0" spc="-60"/>
              <a:t> </a:t>
            </a:r>
            <a:r>
              <a:rPr dirty="0" spc="105"/>
              <a:t>canine</a:t>
            </a:r>
            <a:r>
              <a:rPr dirty="0" spc="-45"/>
              <a:t> </a:t>
            </a:r>
            <a:r>
              <a:rPr dirty="0" spc="90"/>
              <a:t>anatomic</a:t>
            </a:r>
            <a:r>
              <a:rPr dirty="0" spc="-55"/>
              <a:t> </a:t>
            </a:r>
            <a:r>
              <a:rPr dirty="0" spc="45"/>
              <a:t>variations.</a:t>
            </a:r>
          </a:p>
          <a:p>
            <a:pPr marL="240029" marR="223520" indent="-227965">
              <a:lnSpc>
                <a:spcPts val="302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It</a:t>
            </a:r>
            <a:r>
              <a:rPr dirty="0" spc="-50"/>
              <a:t> </a:t>
            </a:r>
            <a:r>
              <a:rPr dirty="0" spc="135"/>
              <a:t>is</a:t>
            </a:r>
            <a:r>
              <a:rPr dirty="0" spc="-45"/>
              <a:t> </a:t>
            </a:r>
            <a:r>
              <a:rPr dirty="0"/>
              <a:t>of</a:t>
            </a:r>
            <a:r>
              <a:rPr dirty="0" spc="-45"/>
              <a:t> </a:t>
            </a:r>
            <a:r>
              <a:rPr dirty="0" spc="75"/>
              <a:t>utmost</a:t>
            </a:r>
            <a:r>
              <a:rPr dirty="0" spc="-50"/>
              <a:t> </a:t>
            </a:r>
            <a:r>
              <a:rPr dirty="0" spc="75"/>
              <a:t>importance</a:t>
            </a:r>
            <a:r>
              <a:rPr dirty="0" spc="-25"/>
              <a:t> </a:t>
            </a:r>
            <a:r>
              <a:rPr dirty="0"/>
              <a:t>that</a:t>
            </a:r>
            <a:r>
              <a:rPr dirty="0" spc="-50"/>
              <a:t> </a:t>
            </a:r>
            <a:r>
              <a:rPr dirty="0" spc="80"/>
              <a:t>judges</a:t>
            </a:r>
            <a:r>
              <a:rPr dirty="0" spc="-25"/>
              <a:t> </a:t>
            </a:r>
            <a:r>
              <a:rPr dirty="0" spc="100"/>
              <a:t>and</a:t>
            </a:r>
            <a:r>
              <a:rPr dirty="0" spc="-40"/>
              <a:t> </a:t>
            </a:r>
            <a:r>
              <a:rPr dirty="0" spc="60"/>
              <a:t>breeders</a:t>
            </a:r>
            <a:r>
              <a:rPr dirty="0" spc="-40"/>
              <a:t> </a:t>
            </a:r>
            <a:r>
              <a:rPr dirty="0" spc="-10"/>
              <a:t>promote </a:t>
            </a:r>
            <a:r>
              <a:rPr dirty="0" spc="-10"/>
              <a:t>	</a:t>
            </a:r>
            <a:r>
              <a:rPr dirty="0" spc="90"/>
              <a:t>selection</a:t>
            </a:r>
            <a:r>
              <a:rPr dirty="0" spc="-40"/>
              <a:t> </a:t>
            </a:r>
            <a:r>
              <a:rPr dirty="0"/>
              <a:t>of</a:t>
            </a:r>
            <a:r>
              <a:rPr dirty="0" spc="-40"/>
              <a:t> </a:t>
            </a:r>
            <a:r>
              <a:rPr dirty="0" spc="114"/>
              <a:t>animals</a:t>
            </a:r>
            <a:r>
              <a:rPr dirty="0" spc="-35"/>
              <a:t> </a:t>
            </a:r>
            <a:r>
              <a:rPr dirty="0" spc="80"/>
              <a:t>which</a:t>
            </a:r>
            <a:r>
              <a:rPr dirty="0" spc="-40"/>
              <a:t> </a:t>
            </a:r>
            <a:r>
              <a:rPr dirty="0" spc="80"/>
              <a:t>show</a:t>
            </a:r>
            <a:r>
              <a:rPr dirty="0" spc="-25"/>
              <a:t> </a:t>
            </a:r>
            <a:r>
              <a:rPr dirty="0" spc="70"/>
              <a:t>optimal</a:t>
            </a:r>
            <a:r>
              <a:rPr dirty="0" spc="-30"/>
              <a:t> </a:t>
            </a:r>
            <a:r>
              <a:rPr dirty="0" spc="70"/>
              <a:t>combination</a:t>
            </a:r>
            <a:r>
              <a:rPr dirty="0" spc="-35"/>
              <a:t> </a:t>
            </a:r>
            <a:r>
              <a:rPr dirty="0"/>
              <a:t>of</a:t>
            </a:r>
            <a:r>
              <a:rPr dirty="0" spc="-30"/>
              <a:t> </a:t>
            </a:r>
            <a:r>
              <a:rPr dirty="0" spc="-10"/>
              <a:t>healthy </a:t>
            </a:r>
            <a:r>
              <a:rPr dirty="0" spc="-10"/>
              <a:t>	</a:t>
            </a:r>
            <a:r>
              <a:rPr dirty="0" spc="55"/>
              <a:t>conformation</a:t>
            </a:r>
            <a:r>
              <a:rPr dirty="0" spc="-45"/>
              <a:t> </a:t>
            </a:r>
            <a:r>
              <a:rPr dirty="0" spc="100"/>
              <a:t>and</a:t>
            </a:r>
            <a:r>
              <a:rPr dirty="0" spc="-50"/>
              <a:t> </a:t>
            </a:r>
            <a:r>
              <a:rPr dirty="0" spc="50"/>
              <a:t>breed</a:t>
            </a:r>
            <a:r>
              <a:rPr dirty="0" spc="-45"/>
              <a:t> </a:t>
            </a:r>
            <a:r>
              <a:rPr dirty="0" spc="-20"/>
              <a:t>type</a:t>
            </a:r>
          </a:p>
          <a:p>
            <a:pPr lvl="1" marL="697230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85">
                <a:latin typeface="Calibri"/>
                <a:cs typeface="Calibri"/>
              </a:rPr>
              <a:t>Brachycephalic</a:t>
            </a:r>
            <a:r>
              <a:rPr dirty="0" sz="2400" spc="35">
                <a:latin typeface="Calibri"/>
                <a:cs typeface="Calibri"/>
              </a:rPr>
              <a:t> </a:t>
            </a:r>
            <a:r>
              <a:rPr dirty="0" sz="2400" spc="55">
                <a:latin typeface="Calibri"/>
                <a:cs typeface="Calibri"/>
              </a:rPr>
              <a:t>breeds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-75">
                <a:latin typeface="Calibri"/>
                <a:cs typeface="Calibri"/>
              </a:rPr>
              <a:t>Toy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55">
                <a:latin typeface="Calibri"/>
                <a:cs typeface="Calibri"/>
              </a:rPr>
              <a:t>breeds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85">
                <a:latin typeface="Calibri"/>
                <a:cs typeface="Calibri"/>
              </a:rPr>
              <a:t>Chondrodysplastic</a:t>
            </a:r>
            <a:r>
              <a:rPr dirty="0" sz="2400" spc="70">
                <a:latin typeface="Calibri"/>
                <a:cs typeface="Calibri"/>
              </a:rPr>
              <a:t> </a:t>
            </a:r>
            <a:r>
              <a:rPr dirty="0" sz="2400" spc="55">
                <a:latin typeface="Calibri"/>
                <a:cs typeface="Calibri"/>
              </a:rPr>
              <a:t>breeds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60">
                <a:latin typeface="Calibri"/>
                <a:cs typeface="Calibri"/>
              </a:rPr>
              <a:t>Molossoid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55">
                <a:latin typeface="Calibri"/>
                <a:cs typeface="Calibri"/>
              </a:rPr>
              <a:t>breeds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60608" y="5358257"/>
            <a:ext cx="1731391" cy="1499742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44797" y="5372104"/>
            <a:ext cx="1456505" cy="147145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1325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1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723263"/>
            <a:ext cx="10901045" cy="36151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85292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0"/>
              </a:spcBef>
            </a:pPr>
            <a:r>
              <a:rPr dirty="0" spc="210"/>
              <a:t>FCI</a:t>
            </a:r>
            <a:r>
              <a:rPr dirty="0" spc="-135"/>
              <a:t> </a:t>
            </a:r>
            <a:r>
              <a:rPr dirty="0" spc="-125"/>
              <a:t>group</a:t>
            </a:r>
            <a:r>
              <a:rPr dirty="0" spc="-135"/>
              <a:t> </a:t>
            </a:r>
            <a:r>
              <a:rPr dirty="0" spc="65"/>
              <a:t>1</a:t>
            </a:r>
            <a:r>
              <a:rPr dirty="0" spc="-130"/>
              <a:t> </a:t>
            </a:r>
            <a:r>
              <a:rPr dirty="0" spc="-10"/>
              <a:t>examples: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916939" y="4487149"/>
            <a:ext cx="6851650" cy="1669414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375"/>
              </a:spcBef>
              <a:buFont typeface="Arial"/>
              <a:buChar char="•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Other</a:t>
            </a:r>
            <a:r>
              <a:rPr dirty="0" sz="2800" spc="45">
                <a:latin typeface="Calibri"/>
                <a:cs typeface="Calibri"/>
              </a:rPr>
              <a:t> </a:t>
            </a:r>
            <a:r>
              <a:rPr dirty="0" sz="2800" spc="85">
                <a:latin typeface="Calibri"/>
                <a:cs typeface="Calibri"/>
              </a:rPr>
              <a:t>breeds</a:t>
            </a:r>
            <a:r>
              <a:rPr dirty="0" sz="2800" spc="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that</a:t>
            </a:r>
            <a:r>
              <a:rPr dirty="0" sz="2800" spc="3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require</a:t>
            </a:r>
            <a:r>
              <a:rPr dirty="0" sz="2800" spc="45">
                <a:latin typeface="Calibri"/>
                <a:cs typeface="Calibri"/>
              </a:rPr>
              <a:t> </a:t>
            </a:r>
            <a:r>
              <a:rPr dirty="0" sz="2800" spc="125">
                <a:latin typeface="Calibri"/>
                <a:cs typeface="Calibri"/>
              </a:rPr>
              <a:t>special</a:t>
            </a:r>
            <a:r>
              <a:rPr dirty="0" sz="2800" spc="5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attention:</a:t>
            </a:r>
            <a:endParaRPr sz="28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100">
                <a:latin typeface="Calibri"/>
                <a:cs typeface="Calibri"/>
              </a:rPr>
              <a:t>Czechoslovakian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Wolfdog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75">
                <a:latin typeface="Calibri"/>
                <a:cs typeface="Calibri"/>
              </a:rPr>
              <a:t>German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65">
                <a:latin typeface="Calibri"/>
                <a:cs typeface="Calibri"/>
              </a:rPr>
              <a:t>Shepherd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60">
                <a:latin typeface="Calibri"/>
                <a:cs typeface="Calibri"/>
              </a:rPr>
              <a:t>Dog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19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110">
                <a:latin typeface="Calibri"/>
                <a:cs typeface="Calibri"/>
              </a:rPr>
              <a:t>Saarlos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Wolfdog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4013" y="1303147"/>
            <a:ext cx="9200815" cy="295118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4540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0086" y="1337233"/>
            <a:ext cx="10070211" cy="49914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16939" y="4273422"/>
            <a:ext cx="685165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0665" algn="l"/>
              </a:tabLst>
            </a:pPr>
            <a:r>
              <a:rPr dirty="0" sz="2800">
                <a:latin typeface="Calibri"/>
                <a:cs typeface="Calibri"/>
              </a:rPr>
              <a:t>Other</a:t>
            </a:r>
            <a:r>
              <a:rPr dirty="0" sz="2800" spc="45">
                <a:latin typeface="Calibri"/>
                <a:cs typeface="Calibri"/>
              </a:rPr>
              <a:t> </a:t>
            </a:r>
            <a:r>
              <a:rPr dirty="0" sz="2800" spc="85">
                <a:latin typeface="Calibri"/>
                <a:cs typeface="Calibri"/>
              </a:rPr>
              <a:t>breeds</a:t>
            </a:r>
            <a:r>
              <a:rPr dirty="0" sz="2800" spc="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that</a:t>
            </a:r>
            <a:r>
              <a:rPr dirty="0" sz="2800" spc="3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require</a:t>
            </a:r>
            <a:r>
              <a:rPr dirty="0" sz="2800" spc="45">
                <a:latin typeface="Calibri"/>
                <a:cs typeface="Calibri"/>
              </a:rPr>
              <a:t> </a:t>
            </a:r>
            <a:r>
              <a:rPr dirty="0" sz="2800" spc="125">
                <a:latin typeface="Calibri"/>
                <a:cs typeface="Calibri"/>
              </a:rPr>
              <a:t>special</a:t>
            </a:r>
            <a:r>
              <a:rPr dirty="0" sz="2800" spc="5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attention: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85292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0"/>
              </a:spcBef>
            </a:pPr>
            <a:r>
              <a:rPr dirty="0" spc="210"/>
              <a:t>FCI</a:t>
            </a:r>
            <a:r>
              <a:rPr dirty="0" spc="-135"/>
              <a:t> </a:t>
            </a:r>
            <a:r>
              <a:rPr dirty="0" spc="-125"/>
              <a:t>group</a:t>
            </a:r>
            <a:r>
              <a:rPr dirty="0" spc="-135"/>
              <a:t> </a:t>
            </a:r>
            <a:r>
              <a:rPr dirty="0" spc="65"/>
              <a:t>2</a:t>
            </a:r>
            <a:r>
              <a:rPr dirty="0" spc="-130"/>
              <a:t> </a:t>
            </a:r>
            <a:r>
              <a:rPr dirty="0" spc="-10"/>
              <a:t>examples: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8195" y="1335894"/>
            <a:ext cx="8389239" cy="238974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2023364" y="4776342"/>
            <a:ext cx="2869565" cy="199072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55">
                <a:latin typeface="Calibri"/>
                <a:cs typeface="Calibri"/>
              </a:rPr>
              <a:t>Bulldog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55">
                <a:latin typeface="Calibri"/>
                <a:cs typeface="Calibri"/>
              </a:rPr>
              <a:t>Bullmastiff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70">
                <a:latin typeface="Calibri"/>
                <a:cs typeface="Calibri"/>
              </a:rPr>
              <a:t>Continental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55">
                <a:latin typeface="Calibri"/>
                <a:cs typeface="Calibri"/>
              </a:rPr>
              <a:t>Bulldog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9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65">
                <a:latin typeface="Calibri"/>
                <a:cs typeface="Calibri"/>
              </a:rPr>
              <a:t>Douge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60">
                <a:latin typeface="Calibri"/>
                <a:cs typeface="Calibri"/>
              </a:rPr>
              <a:t>de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40">
                <a:latin typeface="Calibri"/>
                <a:cs typeface="Calibri"/>
              </a:rPr>
              <a:t>Bordeaux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75">
                <a:latin typeface="Calibri"/>
                <a:cs typeface="Calibri"/>
              </a:rPr>
              <a:t>German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Boxer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632829" y="4748784"/>
            <a:ext cx="2696845" cy="199072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>
                <a:latin typeface="Calibri"/>
                <a:cs typeface="Calibri"/>
              </a:rPr>
              <a:t>Great</a:t>
            </a:r>
            <a:r>
              <a:rPr dirty="0" sz="2400" spc="160">
                <a:latin typeface="Calibri"/>
                <a:cs typeface="Calibri"/>
              </a:rPr>
              <a:t> </a:t>
            </a:r>
            <a:r>
              <a:rPr dirty="0" sz="2400" spc="75">
                <a:latin typeface="Calibri"/>
                <a:cs typeface="Calibri"/>
              </a:rPr>
              <a:t>Dane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45">
                <a:latin typeface="Calibri"/>
                <a:cs typeface="Calibri"/>
              </a:rPr>
              <a:t>Italian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145">
                <a:latin typeface="Calibri"/>
                <a:cs typeface="Calibri"/>
              </a:rPr>
              <a:t>Cane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105">
                <a:latin typeface="Calibri"/>
                <a:cs typeface="Calibri"/>
              </a:rPr>
              <a:t>Corse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-10">
                <a:latin typeface="Calibri"/>
                <a:cs typeface="Calibri"/>
              </a:rPr>
              <a:t>Mastiff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60">
                <a:latin typeface="Calibri"/>
                <a:cs typeface="Calibri"/>
              </a:rPr>
              <a:t>Neapolitan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45">
                <a:latin typeface="Calibri"/>
                <a:cs typeface="Calibri"/>
              </a:rPr>
              <a:t>mastiff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85">
                <a:latin typeface="Calibri"/>
                <a:cs typeface="Calibri"/>
              </a:rPr>
              <a:t>Shar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Pei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1325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3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590294"/>
            <a:ext cx="9573895" cy="205739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916939" y="4237203"/>
            <a:ext cx="5916930" cy="2063114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240665" algn="l"/>
              </a:tabLst>
            </a:pPr>
            <a:r>
              <a:rPr dirty="0" sz="2800" spc="95">
                <a:latin typeface="Calibri"/>
                <a:cs typeface="Calibri"/>
              </a:rPr>
              <a:t>Breeds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that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require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125">
                <a:latin typeface="Calibri"/>
                <a:cs typeface="Calibri"/>
              </a:rPr>
              <a:t>special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attention:</a:t>
            </a:r>
            <a:endParaRPr sz="28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45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Bullterrier/Miniature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85">
                <a:latin typeface="Calibri"/>
                <a:cs typeface="Calibri"/>
              </a:rPr>
              <a:t>Bull</a:t>
            </a:r>
            <a:r>
              <a:rPr dirty="0" sz="2400" spc="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Terrier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65">
                <a:latin typeface="Calibri"/>
                <a:cs typeface="Calibri"/>
              </a:rPr>
              <a:t>Norwich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Terrier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 spc="10">
                <a:latin typeface="Calibri"/>
                <a:cs typeface="Calibri"/>
              </a:rPr>
              <a:t>Staffordshire</a:t>
            </a:r>
            <a:r>
              <a:rPr dirty="0" sz="2400" spc="195">
                <a:latin typeface="Calibri"/>
                <a:cs typeface="Calibri"/>
              </a:rPr>
              <a:t> </a:t>
            </a:r>
            <a:r>
              <a:rPr dirty="0" sz="2400" spc="85">
                <a:latin typeface="Calibri"/>
                <a:cs typeface="Calibri"/>
              </a:rPr>
              <a:t>Bull</a:t>
            </a:r>
            <a:r>
              <a:rPr dirty="0" sz="2400" spc="1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Terrier</a:t>
            </a:r>
            <a:endParaRPr sz="2400">
              <a:latin typeface="Calibri"/>
              <a:cs typeface="Calibri"/>
            </a:endParaRPr>
          </a:p>
          <a:p>
            <a:pPr lvl="1" marL="697230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Yorkshire</a:t>
            </a:r>
            <a:r>
              <a:rPr dirty="0" sz="2400" spc="20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terrier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1325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4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0838" y="1980819"/>
            <a:ext cx="10502961" cy="2312923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937004" y="4583988"/>
            <a:ext cx="8188959" cy="1339215"/>
            <a:chOff x="1937004" y="4583988"/>
            <a:chExt cx="8188959" cy="133921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47367" y="4583988"/>
              <a:ext cx="8078340" cy="120982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37004" y="5539739"/>
              <a:ext cx="322325" cy="38328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7104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5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202563"/>
            <a:ext cx="10651617" cy="2156841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418541" y="3498596"/>
            <a:ext cx="11513820" cy="2994660"/>
            <a:chOff x="418541" y="3498596"/>
            <a:chExt cx="11513820" cy="2994660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8541" y="3595700"/>
              <a:ext cx="5677408" cy="210875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04483" y="4656912"/>
              <a:ext cx="1076477" cy="104788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33870" y="3498596"/>
              <a:ext cx="5098160" cy="299427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5171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6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258569"/>
            <a:ext cx="9889871" cy="2703829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838200" y="4122254"/>
            <a:ext cx="8059420" cy="2711450"/>
            <a:chOff x="838200" y="4122254"/>
            <a:chExt cx="8059420" cy="2711450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8200" y="4122254"/>
              <a:ext cx="7925934" cy="1219363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38200" y="5261540"/>
              <a:ext cx="8059293" cy="157187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1325" rIns="0" bIns="0" rtlCol="0" vert="horz">
            <a:spAutoFit/>
          </a:bodyPr>
          <a:lstStyle/>
          <a:p>
            <a:pPr marL="4465955">
              <a:lnSpc>
                <a:spcPct val="100000"/>
              </a:lnSpc>
              <a:spcBef>
                <a:spcPts val="105"/>
              </a:spcBef>
            </a:pPr>
            <a:r>
              <a:rPr dirty="0" spc="-65"/>
              <a:t>What</a:t>
            </a:r>
            <a:r>
              <a:rPr dirty="0" spc="-170"/>
              <a:t> </a:t>
            </a:r>
            <a:r>
              <a:rPr dirty="0" spc="105"/>
              <a:t>is</a:t>
            </a:r>
            <a:r>
              <a:rPr dirty="0" spc="-145"/>
              <a:t> </a:t>
            </a:r>
            <a:r>
              <a:rPr dirty="0" spc="105"/>
              <a:t>BSI?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2961132" y="5955665"/>
            <a:ext cx="1805939" cy="7620"/>
          </a:xfrm>
          <a:custGeom>
            <a:avLst/>
            <a:gdLst/>
            <a:ahLst/>
            <a:cxnLst/>
            <a:rect l="l" t="t" r="r" b="b"/>
            <a:pathLst>
              <a:path w="1805939" h="7620">
                <a:moveTo>
                  <a:pt x="1805940" y="0"/>
                </a:moveTo>
                <a:lnTo>
                  <a:pt x="0" y="0"/>
                </a:lnTo>
                <a:lnTo>
                  <a:pt x="0" y="7620"/>
                </a:lnTo>
                <a:lnTo>
                  <a:pt x="1805940" y="7620"/>
                </a:lnTo>
                <a:lnTo>
                  <a:pt x="1805940" y="0"/>
                </a:lnTo>
                <a:close/>
              </a:path>
            </a:pathLst>
          </a:custGeom>
          <a:solidFill>
            <a:srgbClr val="4678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916939" y="1766062"/>
            <a:ext cx="10161270" cy="4253230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241300" marR="753110" indent="-229235">
              <a:lnSpc>
                <a:spcPct val="80000"/>
              </a:lnSpc>
              <a:spcBef>
                <a:spcPts val="72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>
                <a:latin typeface="Calibri"/>
                <a:cs typeface="Calibri"/>
              </a:rPr>
              <a:t>The</a:t>
            </a:r>
            <a:r>
              <a:rPr dirty="0" sz="2600" spc="40">
                <a:latin typeface="Calibri"/>
                <a:cs typeface="Calibri"/>
              </a:rPr>
              <a:t> </a:t>
            </a:r>
            <a:r>
              <a:rPr dirty="0" sz="2600" spc="55">
                <a:latin typeface="Calibri"/>
                <a:cs typeface="Calibri"/>
              </a:rPr>
              <a:t>result</a:t>
            </a:r>
            <a:r>
              <a:rPr dirty="0" sz="2600" spc="5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of</a:t>
            </a:r>
            <a:r>
              <a:rPr dirty="0" sz="2600" spc="45">
                <a:latin typeface="Calibri"/>
                <a:cs typeface="Calibri"/>
              </a:rPr>
              <a:t> </a:t>
            </a:r>
            <a:r>
              <a:rPr dirty="0" sz="2600" spc="80">
                <a:latin typeface="Calibri"/>
                <a:cs typeface="Calibri"/>
              </a:rPr>
              <a:t>Nordic</a:t>
            </a:r>
            <a:r>
              <a:rPr dirty="0" sz="2600" spc="4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inventories</a:t>
            </a:r>
            <a:r>
              <a:rPr dirty="0" sz="2600" spc="35">
                <a:latin typeface="Calibri"/>
                <a:cs typeface="Calibri"/>
              </a:rPr>
              <a:t> </a:t>
            </a:r>
            <a:r>
              <a:rPr dirty="0" sz="2600" spc="100">
                <a:latin typeface="Calibri"/>
                <a:cs typeface="Calibri"/>
              </a:rPr>
              <a:t>made</a:t>
            </a:r>
            <a:r>
              <a:rPr dirty="0" sz="2600" spc="40">
                <a:latin typeface="Calibri"/>
                <a:cs typeface="Calibri"/>
              </a:rPr>
              <a:t> </a:t>
            </a:r>
            <a:r>
              <a:rPr dirty="0" sz="2600" spc="105">
                <a:latin typeface="Calibri"/>
                <a:cs typeface="Calibri"/>
              </a:rPr>
              <a:t>possible</a:t>
            </a:r>
            <a:r>
              <a:rPr dirty="0" sz="2600" spc="4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through</a:t>
            </a:r>
            <a:r>
              <a:rPr dirty="0" sz="2600" spc="30">
                <a:latin typeface="Calibri"/>
                <a:cs typeface="Calibri"/>
              </a:rPr>
              <a:t> </a:t>
            </a:r>
            <a:r>
              <a:rPr dirty="0" sz="2600" spc="35">
                <a:latin typeface="Calibri"/>
                <a:cs typeface="Calibri"/>
              </a:rPr>
              <a:t>extensive </a:t>
            </a:r>
            <a:r>
              <a:rPr dirty="0" sz="2600" spc="55">
                <a:latin typeface="Calibri"/>
                <a:cs typeface="Calibri"/>
              </a:rPr>
              <a:t>collaboration</a:t>
            </a:r>
            <a:r>
              <a:rPr dirty="0" sz="2600" spc="-20">
                <a:latin typeface="Calibri"/>
                <a:cs typeface="Calibri"/>
              </a:rPr>
              <a:t> </a:t>
            </a:r>
            <a:r>
              <a:rPr dirty="0" sz="2600" spc="45">
                <a:latin typeface="Calibri"/>
                <a:cs typeface="Calibri"/>
              </a:rPr>
              <a:t>between</a:t>
            </a:r>
            <a:r>
              <a:rPr dirty="0" sz="2600" spc="-1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dog</a:t>
            </a:r>
            <a:r>
              <a:rPr dirty="0" sz="2600" spc="-30">
                <a:latin typeface="Calibri"/>
                <a:cs typeface="Calibri"/>
              </a:rPr>
              <a:t> </a:t>
            </a:r>
            <a:r>
              <a:rPr dirty="0" sz="2600" spc="80">
                <a:latin typeface="Calibri"/>
                <a:cs typeface="Calibri"/>
              </a:rPr>
              <a:t>show</a:t>
            </a:r>
            <a:r>
              <a:rPr dirty="0" sz="2600" spc="-25">
                <a:latin typeface="Calibri"/>
                <a:cs typeface="Calibri"/>
              </a:rPr>
              <a:t> </a:t>
            </a:r>
            <a:r>
              <a:rPr dirty="0" sz="2600" spc="75">
                <a:latin typeface="Calibri"/>
                <a:cs typeface="Calibri"/>
              </a:rPr>
              <a:t>judges,</a:t>
            </a:r>
            <a:r>
              <a:rPr dirty="0" sz="2600" spc="-30">
                <a:latin typeface="Calibri"/>
                <a:cs typeface="Calibri"/>
              </a:rPr>
              <a:t> </a:t>
            </a:r>
            <a:r>
              <a:rPr dirty="0" sz="2600" spc="50">
                <a:latin typeface="Calibri"/>
                <a:cs typeface="Calibri"/>
              </a:rPr>
              <a:t>breed</a:t>
            </a:r>
            <a:r>
              <a:rPr dirty="0" sz="2600" spc="-5">
                <a:latin typeface="Calibri"/>
                <a:cs typeface="Calibri"/>
              </a:rPr>
              <a:t> </a:t>
            </a:r>
            <a:r>
              <a:rPr dirty="0" sz="2600" spc="130">
                <a:latin typeface="Calibri"/>
                <a:cs typeface="Calibri"/>
              </a:rPr>
              <a:t>clubs,</a:t>
            </a:r>
            <a:r>
              <a:rPr dirty="0" sz="2600" spc="-45">
                <a:latin typeface="Calibri"/>
                <a:cs typeface="Calibri"/>
              </a:rPr>
              <a:t> </a:t>
            </a:r>
            <a:r>
              <a:rPr dirty="0" sz="2600" spc="-10">
                <a:latin typeface="Calibri"/>
                <a:cs typeface="Calibri"/>
              </a:rPr>
              <a:t>veterinary </a:t>
            </a:r>
            <a:r>
              <a:rPr dirty="0" sz="2600" spc="85">
                <a:latin typeface="Calibri"/>
                <a:cs typeface="Calibri"/>
              </a:rPr>
              <a:t>surgeons</a:t>
            </a:r>
            <a:r>
              <a:rPr dirty="0" sz="2600" spc="-40">
                <a:latin typeface="Calibri"/>
                <a:cs typeface="Calibri"/>
              </a:rPr>
              <a:t> </a:t>
            </a:r>
            <a:r>
              <a:rPr dirty="0" sz="2600" spc="90">
                <a:latin typeface="Calibri"/>
                <a:cs typeface="Calibri"/>
              </a:rPr>
              <a:t>and</a:t>
            </a:r>
            <a:r>
              <a:rPr dirty="0" sz="2600" spc="-40">
                <a:latin typeface="Calibri"/>
                <a:cs typeface="Calibri"/>
              </a:rPr>
              <a:t> </a:t>
            </a:r>
            <a:r>
              <a:rPr dirty="0" sz="2600" spc="55">
                <a:latin typeface="Calibri"/>
                <a:cs typeface="Calibri"/>
              </a:rPr>
              <a:t>health</a:t>
            </a:r>
            <a:r>
              <a:rPr dirty="0" sz="2600" spc="-40">
                <a:latin typeface="Calibri"/>
                <a:cs typeface="Calibri"/>
              </a:rPr>
              <a:t> </a:t>
            </a:r>
            <a:r>
              <a:rPr dirty="0" sz="2600" spc="90">
                <a:latin typeface="Calibri"/>
                <a:cs typeface="Calibri"/>
              </a:rPr>
              <a:t>insurance</a:t>
            </a:r>
            <a:r>
              <a:rPr dirty="0" sz="2600" spc="-60">
                <a:latin typeface="Calibri"/>
                <a:cs typeface="Calibri"/>
              </a:rPr>
              <a:t> </a:t>
            </a:r>
            <a:r>
              <a:rPr dirty="0" sz="2600" spc="85">
                <a:latin typeface="Calibri"/>
                <a:cs typeface="Calibri"/>
              </a:rPr>
              <a:t>statistics</a:t>
            </a:r>
            <a:endParaRPr sz="2600">
              <a:latin typeface="Calibri"/>
              <a:cs typeface="Calibri"/>
            </a:endParaRPr>
          </a:p>
          <a:p>
            <a:pPr marL="241300" indent="-228600">
              <a:lnSpc>
                <a:spcPts val="3115"/>
              </a:lnSpc>
              <a:spcBef>
                <a:spcPts val="37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 spc="55">
                <a:latin typeface="Calibri"/>
                <a:cs typeface="Calibri"/>
              </a:rPr>
              <a:t>Identifies</a:t>
            </a:r>
            <a:r>
              <a:rPr dirty="0" sz="2600" spc="-30">
                <a:latin typeface="Calibri"/>
                <a:cs typeface="Calibri"/>
              </a:rPr>
              <a:t> </a:t>
            </a:r>
            <a:r>
              <a:rPr dirty="0" sz="2600" spc="100">
                <a:latin typeface="Calibri"/>
                <a:cs typeface="Calibri"/>
              </a:rPr>
              <a:t>areas</a:t>
            </a:r>
            <a:r>
              <a:rPr dirty="0" sz="2600" spc="-3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of</a:t>
            </a:r>
            <a:r>
              <a:rPr dirty="0" sz="2600" spc="-25">
                <a:latin typeface="Calibri"/>
                <a:cs typeface="Calibri"/>
              </a:rPr>
              <a:t> </a:t>
            </a:r>
            <a:r>
              <a:rPr dirty="0" sz="2600" spc="55">
                <a:latin typeface="Calibri"/>
                <a:cs typeface="Calibri"/>
              </a:rPr>
              <a:t>risk</a:t>
            </a:r>
            <a:endParaRPr sz="2600">
              <a:latin typeface="Calibri"/>
              <a:cs typeface="Calibri"/>
            </a:endParaRPr>
          </a:p>
          <a:p>
            <a:pPr lvl="1" marL="698500" indent="-228600">
              <a:lnSpc>
                <a:spcPts val="2625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200">
                <a:latin typeface="Calibri"/>
                <a:cs typeface="Calibri"/>
              </a:rPr>
              <a:t>A</a:t>
            </a:r>
            <a:r>
              <a:rPr dirty="0" sz="2200" spc="-10">
                <a:latin typeface="Calibri"/>
                <a:cs typeface="Calibri"/>
              </a:rPr>
              <a:t> </a:t>
            </a:r>
            <a:r>
              <a:rPr dirty="0" sz="2200" spc="65">
                <a:latin typeface="Calibri"/>
                <a:cs typeface="Calibri"/>
              </a:rPr>
              <a:t>compliment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to</a:t>
            </a:r>
            <a:r>
              <a:rPr dirty="0" sz="2200" spc="-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the breed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55">
                <a:latin typeface="Calibri"/>
                <a:cs typeface="Calibri"/>
              </a:rPr>
              <a:t>standard</a:t>
            </a:r>
            <a:r>
              <a:rPr dirty="0" sz="2200" spc="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(not </a:t>
            </a:r>
            <a:r>
              <a:rPr dirty="0" sz="2200" spc="114">
                <a:latin typeface="Calibri"/>
                <a:cs typeface="Calibri"/>
              </a:rPr>
              <a:t>a</a:t>
            </a:r>
            <a:r>
              <a:rPr dirty="0" sz="2200" spc="-1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manual</a:t>
            </a:r>
            <a:r>
              <a:rPr dirty="0" sz="2200" spc="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of</a:t>
            </a:r>
            <a:r>
              <a:rPr dirty="0" sz="2200" spc="-1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grading)</a:t>
            </a:r>
            <a:endParaRPr sz="2200">
              <a:latin typeface="Calibri"/>
              <a:cs typeface="Calibri"/>
            </a:endParaRPr>
          </a:p>
          <a:p>
            <a:pPr lvl="1" marL="698500" indent="-228600">
              <a:lnSpc>
                <a:spcPts val="261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200">
                <a:latin typeface="Calibri"/>
                <a:cs typeface="Calibri"/>
              </a:rPr>
              <a:t>Not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114">
                <a:latin typeface="Calibri"/>
                <a:cs typeface="Calibri"/>
              </a:rPr>
              <a:t>a</a:t>
            </a:r>
            <a:r>
              <a:rPr dirty="0" sz="2200" spc="-15">
                <a:latin typeface="Calibri"/>
                <a:cs typeface="Calibri"/>
              </a:rPr>
              <a:t> </a:t>
            </a:r>
            <a:r>
              <a:rPr dirty="0" sz="2200" spc="45">
                <a:latin typeface="Calibri"/>
                <a:cs typeface="Calibri"/>
              </a:rPr>
              <a:t>listing</a:t>
            </a:r>
            <a:r>
              <a:rPr dirty="0" sz="2200" spc="-1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of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 spc="50">
                <a:latin typeface="Calibri"/>
                <a:cs typeface="Calibri"/>
              </a:rPr>
              <a:t>deviations</a:t>
            </a:r>
            <a:r>
              <a:rPr dirty="0" sz="2200" spc="1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and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40">
                <a:latin typeface="Calibri"/>
                <a:cs typeface="Calibri"/>
              </a:rPr>
              <a:t>faults</a:t>
            </a:r>
            <a:endParaRPr sz="2200">
              <a:latin typeface="Calibri"/>
              <a:cs typeface="Calibri"/>
            </a:endParaRPr>
          </a:p>
          <a:p>
            <a:pPr lvl="1" marL="698500" indent="-228600">
              <a:lnSpc>
                <a:spcPts val="262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200" spc="75">
                <a:latin typeface="Calibri"/>
                <a:cs typeface="Calibri"/>
              </a:rPr>
              <a:t>Recommendations </a:t>
            </a:r>
            <a:r>
              <a:rPr dirty="0" sz="2200">
                <a:latin typeface="Calibri"/>
                <a:cs typeface="Calibri"/>
              </a:rPr>
              <a:t>to</a:t>
            </a:r>
            <a:r>
              <a:rPr dirty="0" sz="2200" spc="1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the</a:t>
            </a:r>
            <a:r>
              <a:rPr dirty="0" sz="2200" spc="2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judge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to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55">
                <a:latin typeface="Calibri"/>
                <a:cs typeface="Calibri"/>
              </a:rPr>
              <a:t>observe</a:t>
            </a:r>
            <a:r>
              <a:rPr dirty="0" sz="2200" spc="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general</a:t>
            </a:r>
            <a:r>
              <a:rPr dirty="0" sz="2200" spc="2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and</a:t>
            </a:r>
            <a:r>
              <a:rPr dirty="0" sz="2200" spc="20">
                <a:latin typeface="Calibri"/>
                <a:cs typeface="Calibri"/>
              </a:rPr>
              <a:t> </a:t>
            </a:r>
            <a:r>
              <a:rPr dirty="0" sz="2200" spc="95">
                <a:latin typeface="Calibri"/>
                <a:cs typeface="Calibri"/>
              </a:rPr>
              <a:t>specific</a:t>
            </a:r>
            <a:r>
              <a:rPr dirty="0" sz="2200" spc="3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areas</a:t>
            </a:r>
            <a:r>
              <a:rPr dirty="0" sz="2200" spc="5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of </a:t>
            </a:r>
            <a:r>
              <a:rPr dirty="0" sz="2200" spc="40">
                <a:latin typeface="Calibri"/>
                <a:cs typeface="Calibri"/>
              </a:rPr>
              <a:t>risk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ts val="3110"/>
              </a:lnSpc>
              <a:spcBef>
                <a:spcPts val="37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 spc="100">
                <a:latin typeface="Calibri"/>
                <a:cs typeface="Calibri"/>
              </a:rPr>
              <a:t>Aims</a:t>
            </a:r>
            <a:r>
              <a:rPr dirty="0" sz="2600" spc="2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at</a:t>
            </a:r>
            <a:r>
              <a:rPr dirty="0" sz="2600" spc="3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preventing</a:t>
            </a:r>
            <a:r>
              <a:rPr dirty="0" sz="2600" spc="20">
                <a:latin typeface="Calibri"/>
                <a:cs typeface="Calibri"/>
              </a:rPr>
              <a:t> </a:t>
            </a:r>
            <a:r>
              <a:rPr dirty="0" sz="2600" spc="110">
                <a:latin typeface="Calibri"/>
                <a:cs typeface="Calibri"/>
              </a:rPr>
              <a:t>possible</a:t>
            </a:r>
            <a:r>
              <a:rPr dirty="0" sz="2600" spc="2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future</a:t>
            </a:r>
            <a:r>
              <a:rPr dirty="0" sz="2600" spc="30">
                <a:latin typeface="Calibri"/>
                <a:cs typeface="Calibri"/>
              </a:rPr>
              <a:t> </a:t>
            </a:r>
            <a:r>
              <a:rPr dirty="0" sz="2600" spc="75">
                <a:latin typeface="Calibri"/>
                <a:cs typeface="Calibri"/>
              </a:rPr>
              <a:t>problems</a:t>
            </a:r>
            <a:endParaRPr sz="2600">
              <a:latin typeface="Calibri"/>
              <a:cs typeface="Calibri"/>
            </a:endParaRPr>
          </a:p>
          <a:p>
            <a:pPr lvl="1" marL="698500" marR="5080" indent="-228600">
              <a:lnSpc>
                <a:spcPct val="80000"/>
              </a:lnSpc>
              <a:spcBef>
                <a:spcPts val="520"/>
              </a:spcBef>
              <a:buFont typeface="Arial"/>
              <a:buChar char="•"/>
              <a:tabLst>
                <a:tab pos="698500" algn="l"/>
              </a:tabLst>
            </a:pPr>
            <a:r>
              <a:rPr dirty="0" sz="2200" spc="55">
                <a:latin typeface="Calibri"/>
                <a:cs typeface="Calibri"/>
              </a:rPr>
              <a:t>Judges’</a:t>
            </a:r>
            <a:r>
              <a:rPr dirty="0" sz="2200" spc="-75">
                <a:latin typeface="Calibri"/>
                <a:cs typeface="Calibri"/>
              </a:rPr>
              <a:t> </a:t>
            </a:r>
            <a:r>
              <a:rPr dirty="0" sz="2200" spc="60">
                <a:latin typeface="Calibri"/>
                <a:cs typeface="Calibri"/>
              </a:rPr>
              <a:t>observations</a:t>
            </a:r>
            <a:r>
              <a:rPr dirty="0" sz="2200" spc="9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are</a:t>
            </a:r>
            <a:r>
              <a:rPr dirty="0" sz="2200" spc="40">
                <a:latin typeface="Calibri"/>
                <a:cs typeface="Calibri"/>
              </a:rPr>
              <a:t> </a:t>
            </a:r>
            <a:r>
              <a:rPr dirty="0" sz="2200" spc="95">
                <a:latin typeface="Calibri"/>
                <a:cs typeface="Calibri"/>
              </a:rPr>
              <a:t>used</a:t>
            </a:r>
            <a:r>
              <a:rPr dirty="0" sz="2200" spc="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for</a:t>
            </a:r>
            <a:r>
              <a:rPr dirty="0" sz="2200" spc="2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follow-</a:t>
            </a:r>
            <a:r>
              <a:rPr dirty="0" sz="2200" spc="65">
                <a:latin typeface="Calibri"/>
                <a:cs typeface="Calibri"/>
              </a:rPr>
              <a:t>up</a:t>
            </a:r>
            <a:r>
              <a:rPr dirty="0" sz="2200" spc="4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and</a:t>
            </a:r>
            <a:r>
              <a:rPr dirty="0" sz="2200" spc="3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continuous</a:t>
            </a:r>
            <a:r>
              <a:rPr dirty="0" sz="2200" spc="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updating</a:t>
            </a:r>
            <a:r>
              <a:rPr dirty="0" sz="2200" spc="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of</a:t>
            </a:r>
            <a:r>
              <a:rPr dirty="0" sz="2200" spc="2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the</a:t>
            </a:r>
            <a:r>
              <a:rPr dirty="0" sz="2200" spc="35">
                <a:latin typeface="Calibri"/>
                <a:cs typeface="Calibri"/>
              </a:rPr>
              <a:t> </a:t>
            </a:r>
            <a:r>
              <a:rPr dirty="0" sz="2200" spc="100">
                <a:latin typeface="Calibri"/>
                <a:cs typeface="Calibri"/>
              </a:rPr>
              <a:t>BSI </a:t>
            </a:r>
            <a:r>
              <a:rPr dirty="0" sz="2200" spc="70">
                <a:latin typeface="Calibri"/>
                <a:cs typeface="Calibri"/>
              </a:rPr>
              <a:t>document</a:t>
            </a:r>
            <a:r>
              <a:rPr dirty="0" sz="2200" spc="45">
                <a:latin typeface="Calibri"/>
                <a:cs typeface="Calibri"/>
              </a:rPr>
              <a:t> </a:t>
            </a:r>
            <a:r>
              <a:rPr dirty="0" sz="2200" spc="75">
                <a:latin typeface="Calibri"/>
                <a:cs typeface="Calibri"/>
              </a:rPr>
              <a:t>and</a:t>
            </a:r>
            <a:r>
              <a:rPr dirty="0" sz="2200" spc="60">
                <a:latin typeface="Calibri"/>
                <a:cs typeface="Calibri"/>
              </a:rPr>
              <a:t> </a:t>
            </a:r>
            <a:r>
              <a:rPr dirty="0" sz="2200" spc="80">
                <a:latin typeface="Calibri"/>
                <a:cs typeface="Calibri"/>
              </a:rPr>
              <a:t>communicated</a:t>
            </a:r>
            <a:r>
              <a:rPr dirty="0" sz="2200" spc="6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to</a:t>
            </a:r>
            <a:r>
              <a:rPr dirty="0" sz="2200" spc="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the</a:t>
            </a:r>
            <a:r>
              <a:rPr dirty="0" sz="2200" spc="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breed</a:t>
            </a:r>
            <a:r>
              <a:rPr dirty="0" sz="2200" spc="55">
                <a:latin typeface="Calibri"/>
                <a:cs typeface="Calibri"/>
              </a:rPr>
              <a:t> </a:t>
            </a:r>
            <a:r>
              <a:rPr dirty="0" sz="2200" spc="114">
                <a:latin typeface="Calibri"/>
                <a:cs typeface="Calibri"/>
              </a:rPr>
              <a:t>clubs,</a:t>
            </a:r>
            <a:r>
              <a:rPr dirty="0" sz="2200" spc="50">
                <a:latin typeface="Calibri"/>
                <a:cs typeface="Calibri"/>
              </a:rPr>
              <a:t> </a:t>
            </a:r>
            <a:r>
              <a:rPr dirty="0" sz="2200" i="1">
                <a:latin typeface="Calibri"/>
                <a:cs typeface="Calibri"/>
              </a:rPr>
              <a:t>i.a.</a:t>
            </a:r>
            <a:r>
              <a:rPr dirty="0" sz="2200" spc="35" i="1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to</a:t>
            </a:r>
            <a:r>
              <a:rPr dirty="0" sz="2200" spc="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create</a:t>
            </a:r>
            <a:r>
              <a:rPr dirty="0" sz="2200" spc="75">
                <a:latin typeface="Calibri"/>
                <a:cs typeface="Calibri"/>
              </a:rPr>
              <a:t> </a:t>
            </a:r>
            <a:r>
              <a:rPr dirty="0" sz="2200" spc="110">
                <a:latin typeface="Calibri"/>
                <a:cs typeface="Calibri"/>
              </a:rPr>
              <a:t>consensus </a:t>
            </a:r>
            <a:r>
              <a:rPr dirty="0" sz="2200">
                <a:latin typeface="Calibri"/>
                <a:cs typeface="Calibri"/>
              </a:rPr>
              <a:t>between</a:t>
            </a:r>
            <a:r>
              <a:rPr dirty="0" sz="2200" spc="100">
                <a:latin typeface="Calibri"/>
                <a:cs typeface="Calibri"/>
              </a:rPr>
              <a:t> </a:t>
            </a:r>
            <a:r>
              <a:rPr dirty="0" sz="2200" spc="60">
                <a:latin typeface="Calibri"/>
                <a:cs typeface="Calibri"/>
              </a:rPr>
              <a:t>judges </a:t>
            </a:r>
            <a:r>
              <a:rPr dirty="0" sz="2200" spc="75">
                <a:latin typeface="Calibri"/>
                <a:cs typeface="Calibri"/>
              </a:rPr>
              <a:t>and</a:t>
            </a:r>
            <a:r>
              <a:rPr dirty="0" sz="2200" spc="8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breed</a:t>
            </a:r>
            <a:r>
              <a:rPr dirty="0" sz="2200" spc="7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expertise.</a:t>
            </a:r>
            <a:endParaRPr sz="22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7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 spc="55">
                <a:latin typeface="Calibri"/>
                <a:cs typeface="Calibri"/>
              </a:rPr>
              <a:t>Available</a:t>
            </a:r>
            <a:r>
              <a:rPr dirty="0" sz="2600" spc="-30">
                <a:latin typeface="Calibri"/>
                <a:cs typeface="Calibri"/>
              </a:rPr>
              <a:t> </a:t>
            </a:r>
            <a:r>
              <a:rPr dirty="0" sz="2600" spc="65">
                <a:latin typeface="Calibri"/>
                <a:cs typeface="Calibri"/>
              </a:rPr>
              <a:t>on</a:t>
            </a:r>
            <a:r>
              <a:rPr dirty="0" sz="2600" spc="-35">
                <a:latin typeface="Calibri"/>
                <a:cs typeface="Calibri"/>
              </a:rPr>
              <a:t> </a:t>
            </a:r>
            <a:r>
              <a:rPr dirty="0" sz="2600" spc="90">
                <a:solidFill>
                  <a:srgbClr val="467885"/>
                </a:solidFill>
                <a:latin typeface="Calibri"/>
                <a:cs typeface="Calibri"/>
                <a:hlinkClick r:id="rId2"/>
              </a:rPr>
              <a:t>NKU</a:t>
            </a:r>
            <a:r>
              <a:rPr dirty="0" sz="2600" spc="-40">
                <a:solidFill>
                  <a:srgbClr val="467885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2600" spc="35">
                <a:solidFill>
                  <a:srgbClr val="467885"/>
                </a:solidFill>
                <a:latin typeface="Calibri"/>
                <a:cs typeface="Calibri"/>
                <a:hlinkClick r:id="rId2"/>
              </a:rPr>
              <a:t>website</a:t>
            </a:r>
            <a:r>
              <a:rPr dirty="0" sz="2600" spc="35">
                <a:latin typeface="Calibri"/>
                <a:cs typeface="Calibri"/>
              </a:rPr>
              <a:t>.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60608" y="5358257"/>
            <a:ext cx="1731391" cy="1499742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06767" y="5384798"/>
            <a:ext cx="1481832" cy="146050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4540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7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337183"/>
            <a:ext cx="9960483" cy="20918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7206" y="3844544"/>
            <a:ext cx="8002124" cy="24387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98958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15"/>
              <a:t>8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316608"/>
            <a:ext cx="10018268" cy="2112391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397636" y="3568268"/>
            <a:ext cx="11665585" cy="3029585"/>
            <a:chOff x="397636" y="3568268"/>
            <a:chExt cx="11665585" cy="3029585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7636" y="3568268"/>
              <a:ext cx="6370611" cy="2247560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42938" y="4485144"/>
              <a:ext cx="5319776" cy="2112391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80709" y="4636604"/>
              <a:ext cx="1062139" cy="82833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0358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95"/>
              </a:spcBef>
            </a:pPr>
            <a:r>
              <a:rPr dirty="0" sz="4000" spc="180"/>
              <a:t>FCI</a:t>
            </a:r>
            <a:r>
              <a:rPr dirty="0" sz="4000" spc="-110"/>
              <a:t> </a:t>
            </a:r>
            <a:r>
              <a:rPr dirty="0" sz="4000" spc="-114"/>
              <a:t>group</a:t>
            </a:r>
            <a:r>
              <a:rPr dirty="0" sz="4000" spc="-105"/>
              <a:t> </a:t>
            </a:r>
            <a:r>
              <a:rPr dirty="0" sz="4000" spc="10"/>
              <a:t>9</a:t>
            </a:r>
            <a:endParaRPr sz="40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952511"/>
            <a:ext cx="8500923" cy="57880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4366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95"/>
              </a:spcBef>
            </a:pPr>
            <a:r>
              <a:rPr dirty="0" sz="4000" spc="180"/>
              <a:t>FCI</a:t>
            </a:r>
            <a:r>
              <a:rPr dirty="0" sz="4000" spc="-114"/>
              <a:t> group</a:t>
            </a:r>
            <a:r>
              <a:rPr dirty="0" sz="4000" spc="-110"/>
              <a:t> </a:t>
            </a:r>
            <a:r>
              <a:rPr dirty="0" sz="4000" spc="60"/>
              <a:t>9</a:t>
            </a:r>
            <a:r>
              <a:rPr dirty="0" sz="4000" spc="-125"/>
              <a:t> </a:t>
            </a:r>
            <a:r>
              <a:rPr dirty="0" sz="4000" spc="-10"/>
              <a:t>examples:</a:t>
            </a:r>
            <a:endParaRPr sz="4000"/>
          </a:p>
        </p:txBody>
      </p:sp>
      <p:sp>
        <p:nvSpPr>
          <p:cNvPr id="3" name="object 3" descr=""/>
          <p:cNvSpPr txBox="1"/>
          <p:nvPr/>
        </p:nvSpPr>
        <p:spPr>
          <a:xfrm>
            <a:off x="916939" y="4896053"/>
            <a:ext cx="6391910" cy="7575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indent="-228600">
              <a:lnSpc>
                <a:spcPts val="3120"/>
              </a:lnSpc>
              <a:spcBef>
                <a:spcPts val="10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600">
                <a:latin typeface="Calibri"/>
                <a:cs typeface="Calibri"/>
              </a:rPr>
              <a:t>Other</a:t>
            </a:r>
            <a:r>
              <a:rPr dirty="0" sz="2600" spc="20">
                <a:latin typeface="Calibri"/>
                <a:cs typeface="Calibri"/>
              </a:rPr>
              <a:t> </a:t>
            </a:r>
            <a:r>
              <a:rPr dirty="0" sz="2600" spc="80">
                <a:latin typeface="Calibri"/>
                <a:cs typeface="Calibri"/>
              </a:rPr>
              <a:t>breeds</a:t>
            </a:r>
            <a:r>
              <a:rPr dirty="0" sz="2600" spc="3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that</a:t>
            </a:r>
            <a:r>
              <a:rPr dirty="0" sz="2600" spc="40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require</a:t>
            </a:r>
            <a:r>
              <a:rPr dirty="0" sz="2600" spc="40">
                <a:latin typeface="Calibri"/>
                <a:cs typeface="Calibri"/>
              </a:rPr>
              <a:t> </a:t>
            </a:r>
            <a:r>
              <a:rPr dirty="0" sz="2600" spc="125">
                <a:latin typeface="Calibri"/>
                <a:cs typeface="Calibri"/>
              </a:rPr>
              <a:t>special</a:t>
            </a:r>
            <a:r>
              <a:rPr dirty="0" sz="2600" spc="30">
                <a:latin typeface="Calibri"/>
                <a:cs typeface="Calibri"/>
              </a:rPr>
              <a:t> </a:t>
            </a:r>
            <a:r>
              <a:rPr dirty="0" sz="2600" spc="-10">
                <a:latin typeface="Calibri"/>
                <a:cs typeface="Calibri"/>
              </a:rPr>
              <a:t>attention:</a:t>
            </a:r>
            <a:endParaRPr sz="2600">
              <a:latin typeface="Calibri"/>
              <a:cs typeface="Calibri"/>
            </a:endParaRPr>
          </a:p>
          <a:p>
            <a:pPr lvl="1" marL="698500" indent="-228600">
              <a:lnSpc>
                <a:spcPts val="264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200" spc="60">
                <a:latin typeface="Calibri"/>
                <a:cs typeface="Calibri"/>
              </a:rPr>
              <a:t>Belgian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Griffon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374394" y="5623661"/>
            <a:ext cx="2189480" cy="10248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0665" indent="-227965">
              <a:lnSpc>
                <a:spcPts val="2630"/>
              </a:lnSpc>
              <a:spcBef>
                <a:spcPts val="95"/>
              </a:spcBef>
              <a:buFont typeface="Arial"/>
              <a:buChar char="•"/>
              <a:tabLst>
                <a:tab pos="240665" algn="l"/>
              </a:tabLst>
            </a:pPr>
            <a:r>
              <a:rPr dirty="0" sz="2200" spc="60">
                <a:latin typeface="Calibri"/>
                <a:cs typeface="Calibri"/>
              </a:rPr>
              <a:t>Boston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Terrier</a:t>
            </a:r>
            <a:endParaRPr sz="2200">
              <a:latin typeface="Calibri"/>
              <a:cs typeface="Calibri"/>
            </a:endParaRPr>
          </a:p>
          <a:p>
            <a:pPr marL="240665" indent="-227965">
              <a:lnSpc>
                <a:spcPts val="2615"/>
              </a:lnSpc>
              <a:buFont typeface="Arial"/>
              <a:buChar char="•"/>
              <a:tabLst>
                <a:tab pos="240665" algn="l"/>
              </a:tabLst>
            </a:pPr>
            <a:r>
              <a:rPr dirty="0" sz="2200" spc="105">
                <a:latin typeface="Calibri"/>
                <a:cs typeface="Calibri"/>
              </a:rPr>
              <a:t>Brussels</a:t>
            </a:r>
            <a:r>
              <a:rPr dirty="0" sz="2200" spc="1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Griffon</a:t>
            </a:r>
            <a:endParaRPr sz="2200">
              <a:latin typeface="Calibri"/>
              <a:cs typeface="Calibri"/>
            </a:endParaRPr>
          </a:p>
          <a:p>
            <a:pPr marL="240665" indent="-227965">
              <a:lnSpc>
                <a:spcPts val="2630"/>
              </a:lnSpc>
              <a:buFont typeface="Arial"/>
              <a:buChar char="•"/>
              <a:tabLst>
                <a:tab pos="240665" algn="l"/>
              </a:tabLst>
            </a:pPr>
            <a:r>
              <a:rPr dirty="0" sz="2200" spc="80">
                <a:latin typeface="Calibri"/>
                <a:cs typeface="Calibri"/>
              </a:rPr>
              <a:t>Chihuahua</a:t>
            </a:r>
            <a:endParaRPr sz="22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002919"/>
            <a:ext cx="8002126" cy="3810500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4700396" y="5346022"/>
            <a:ext cx="2954655" cy="1204595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20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>
                <a:latin typeface="Calibri"/>
                <a:cs typeface="Calibri"/>
              </a:rPr>
              <a:t>King</a:t>
            </a:r>
            <a:r>
              <a:rPr dirty="0" sz="2400" spc="50">
                <a:latin typeface="Calibri"/>
                <a:cs typeface="Calibri"/>
              </a:rPr>
              <a:t> </a:t>
            </a:r>
            <a:r>
              <a:rPr dirty="0" sz="2400" spc="114">
                <a:latin typeface="Calibri"/>
                <a:cs typeface="Calibri"/>
              </a:rPr>
              <a:t>Charles</a:t>
            </a:r>
            <a:r>
              <a:rPr dirty="0" sz="2400" spc="65">
                <a:latin typeface="Calibri"/>
                <a:cs typeface="Calibri"/>
              </a:rPr>
              <a:t> </a:t>
            </a:r>
            <a:r>
              <a:rPr dirty="0" sz="2400" spc="75">
                <a:latin typeface="Calibri"/>
                <a:cs typeface="Calibri"/>
              </a:rPr>
              <a:t>Spaniel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75">
                <a:latin typeface="Calibri"/>
                <a:cs typeface="Calibri"/>
              </a:rPr>
              <a:t>French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55">
                <a:latin typeface="Calibri"/>
                <a:cs typeface="Calibri"/>
              </a:rPr>
              <a:t>Bulldog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90">
                <a:latin typeface="Calibri"/>
                <a:cs typeface="Calibri"/>
              </a:rPr>
              <a:t>Japanese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95">
                <a:latin typeface="Calibri"/>
                <a:cs typeface="Calibri"/>
              </a:rPr>
              <a:t>Chin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971535" y="5124788"/>
            <a:ext cx="3076575" cy="1597660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320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55">
                <a:latin typeface="Calibri"/>
                <a:cs typeface="Calibri"/>
              </a:rPr>
              <a:t>Pekingese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-25">
                <a:latin typeface="Calibri"/>
                <a:cs typeface="Calibri"/>
              </a:rPr>
              <a:t>Pug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90">
                <a:latin typeface="Calibri"/>
                <a:cs typeface="Calibri"/>
              </a:rPr>
              <a:t>Shih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Tzu</a:t>
            </a:r>
            <a:endParaRPr sz="2400">
              <a:latin typeface="Calibri"/>
              <a:cs typeface="Calibri"/>
            </a:endParaRPr>
          </a:p>
          <a:p>
            <a:pPr marL="240029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240029" algn="l"/>
              </a:tabLst>
            </a:pPr>
            <a:r>
              <a:rPr dirty="0" sz="2400" spc="120">
                <a:latin typeface="Calibri"/>
                <a:cs typeface="Calibri"/>
              </a:rPr>
              <a:t>Small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45">
                <a:latin typeface="Calibri"/>
                <a:cs typeface="Calibri"/>
              </a:rPr>
              <a:t>Brabant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Griffon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41325" rIns="0" bIns="0" rtlCol="0" vert="horz">
            <a:spAutoFit/>
          </a:bodyPr>
          <a:lstStyle/>
          <a:p>
            <a:pPr marL="720090">
              <a:lnSpc>
                <a:spcPct val="100000"/>
              </a:lnSpc>
              <a:spcBef>
                <a:spcPts val="105"/>
              </a:spcBef>
            </a:pPr>
            <a:r>
              <a:rPr dirty="0" spc="210"/>
              <a:t>FCI</a:t>
            </a:r>
            <a:r>
              <a:rPr dirty="0" spc="-130"/>
              <a:t> </a:t>
            </a:r>
            <a:r>
              <a:rPr dirty="0" spc="-125"/>
              <a:t>group</a:t>
            </a:r>
            <a:r>
              <a:rPr dirty="0" spc="-130"/>
              <a:t> </a:t>
            </a:r>
            <a:r>
              <a:rPr dirty="0" spc="40"/>
              <a:t>10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1690751"/>
            <a:ext cx="10583291" cy="2035683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9304" y="4043143"/>
            <a:ext cx="8030715" cy="104789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47385" y="3187700"/>
            <a:ext cx="832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FDFDFD"/>
                </a:solidFill>
                <a:latin typeface="Myriad Pro"/>
                <a:cs typeface="Myriad Pro"/>
                <a:hlinkClick r:id="rId2"/>
              </a:rPr>
              <a:t>WWW.FCI.BE</a:t>
            </a:r>
            <a:endParaRPr sz="1200">
              <a:latin typeface="Myriad Pro"/>
              <a:cs typeface="Myriad Pro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1766" y="3373966"/>
            <a:ext cx="8466" cy="1100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3495714" y="1297597"/>
            <a:ext cx="8696325" cy="5560695"/>
            <a:chOff x="3495714" y="1297597"/>
            <a:chExt cx="8696325" cy="556069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95714" y="1297597"/>
              <a:ext cx="5545754" cy="531646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60608" y="5358256"/>
              <a:ext cx="1731391" cy="1499742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38587" y="5448298"/>
              <a:ext cx="1400815" cy="140081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7752588" y="398399"/>
            <a:ext cx="3895090" cy="3552825"/>
            <a:chOff x="7752588" y="398399"/>
            <a:chExt cx="3895090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1521" y="3983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6304" y="662940"/>
              <a:ext cx="261366" cy="22326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52588" y="643128"/>
              <a:ext cx="314705" cy="305562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1707" y="973074"/>
            <a:ext cx="5811647" cy="547814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60608" y="5358257"/>
            <a:ext cx="1731391" cy="1499742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940798" y="5368738"/>
            <a:ext cx="1438092" cy="145116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8119321" y="309499"/>
            <a:ext cx="3706495" cy="3552825"/>
            <a:chOff x="8119321" y="309499"/>
            <a:chExt cx="3706495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19321" y="3094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42931" y="350520"/>
              <a:ext cx="261366" cy="2217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29215" y="330708"/>
              <a:ext cx="314705" cy="304038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2587" y="1073124"/>
            <a:ext cx="7323835" cy="473773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60608" y="5358257"/>
            <a:ext cx="1731391" cy="1499742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956747" y="5372096"/>
            <a:ext cx="1457256" cy="14712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7906511" y="398399"/>
            <a:ext cx="3741420" cy="3552825"/>
            <a:chOff x="7906511" y="398399"/>
            <a:chExt cx="3741420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1521" y="3983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20227" y="1929384"/>
              <a:ext cx="261366" cy="223265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06511" y="1909571"/>
              <a:ext cx="314705" cy="305562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4404" y="1568958"/>
            <a:ext cx="7263711" cy="385064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60608" y="5358257"/>
            <a:ext cx="1731391" cy="1499742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962387" y="5422899"/>
            <a:ext cx="1426215" cy="14224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7941521" y="398399"/>
            <a:ext cx="3706495" cy="3552825"/>
            <a:chOff x="7941521" y="398399"/>
            <a:chExt cx="3706495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1521" y="3983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92839" y="841247"/>
              <a:ext cx="261366" cy="2217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79123" y="821436"/>
              <a:ext cx="314705" cy="304038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4874" y="1279436"/>
            <a:ext cx="6735509" cy="5351399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8936994" y="5334003"/>
            <a:ext cx="3255010" cy="1524000"/>
            <a:chOff x="8936994" y="5334003"/>
            <a:chExt cx="3255010" cy="1524000"/>
          </a:xfrm>
        </p:grpSpPr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60608" y="5358256"/>
              <a:ext cx="1731391" cy="149974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936994" y="5334003"/>
              <a:ext cx="1502401" cy="150240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7941521" y="398399"/>
            <a:ext cx="3706495" cy="3552825"/>
            <a:chOff x="7941521" y="398399"/>
            <a:chExt cx="3706495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1521" y="3983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98407" y="2886456"/>
              <a:ext cx="261366" cy="2217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84691" y="2866644"/>
              <a:ext cx="314705" cy="304038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9869" y="1018527"/>
            <a:ext cx="7154574" cy="502077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8813804" y="5358257"/>
            <a:ext cx="3378200" cy="1499870"/>
            <a:chOff x="8813804" y="5358257"/>
            <a:chExt cx="3378200" cy="1499870"/>
          </a:xfrm>
        </p:grpSpPr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60608" y="5358257"/>
              <a:ext cx="1731391" cy="149974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813804" y="5372099"/>
              <a:ext cx="1612890" cy="14732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45"/>
              <a:t>Basic</a:t>
            </a:r>
            <a:r>
              <a:rPr dirty="0" spc="-114"/>
              <a:t> </a:t>
            </a:r>
            <a:r>
              <a:rPr dirty="0" spc="-130"/>
              <a:t>to</a:t>
            </a:r>
            <a:r>
              <a:rPr dirty="0" spc="-100"/>
              <a:t> </a:t>
            </a:r>
            <a:r>
              <a:rPr dirty="0"/>
              <a:t>all</a:t>
            </a:r>
            <a:r>
              <a:rPr dirty="0" spc="-100"/>
              <a:t> </a:t>
            </a:r>
            <a:r>
              <a:rPr dirty="0" spc="-20"/>
              <a:t>dogs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7941521" y="398399"/>
            <a:ext cx="3706495" cy="3552825"/>
            <a:chOff x="7941521" y="398399"/>
            <a:chExt cx="3706495" cy="355282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1521" y="398399"/>
              <a:ext cx="3706019" cy="3552793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07395" y="2915412"/>
              <a:ext cx="261366" cy="221741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93679" y="2895600"/>
              <a:ext cx="314705" cy="304038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3923" y="1787497"/>
            <a:ext cx="6846964" cy="137810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60608" y="5358257"/>
            <a:ext cx="1731391" cy="1499742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613144" y="5308595"/>
            <a:ext cx="1521450" cy="15214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Lilja Dóra Halldorsdottir</dc:creator>
  <dcterms:created xsi:type="dcterms:W3CDTF">2025-01-09T17:46:22Z</dcterms:created>
  <dcterms:modified xsi:type="dcterms:W3CDTF">2025-01-09T17:46:22Z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2024-10-04T00:00:00Z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2025-01-09T00:00:00Z</vt:filetime>
  </property>
  <property fmtid="{D5CDD505-2E9C-101B-9397-08002B2CF9AE}" pid="5" name="Producer">
    <vt:lpwstr>Microsoft® PowerPoint® for Microsoft 365</vt:lpwstr>
  </property>
</Properties>
</file>