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353" r:id="rId2"/>
    <p:sldId id="362" r:id="rId3"/>
    <p:sldId id="360" r:id="rId4"/>
    <p:sldId id="311" r:id="rId5"/>
    <p:sldId id="298" r:id="rId6"/>
    <p:sldId id="303" r:id="rId7"/>
    <p:sldId id="363" r:id="rId8"/>
    <p:sldId id="404" r:id="rId9"/>
    <p:sldId id="364" r:id="rId10"/>
    <p:sldId id="365" r:id="rId11"/>
    <p:sldId id="405" r:id="rId12"/>
    <p:sldId id="418" r:id="rId13"/>
    <p:sldId id="368" r:id="rId14"/>
    <p:sldId id="369" r:id="rId15"/>
    <p:sldId id="406" r:id="rId16"/>
    <p:sldId id="370" r:id="rId17"/>
    <p:sldId id="371" r:id="rId18"/>
    <p:sldId id="414" r:id="rId19"/>
    <p:sldId id="361" r:id="rId20"/>
    <p:sldId id="372" r:id="rId21"/>
    <p:sldId id="399" r:id="rId22"/>
    <p:sldId id="373" r:id="rId23"/>
    <p:sldId id="374" r:id="rId24"/>
    <p:sldId id="407" r:id="rId25"/>
    <p:sldId id="408" r:id="rId26"/>
    <p:sldId id="377" r:id="rId27"/>
    <p:sldId id="378" r:id="rId28"/>
    <p:sldId id="379" r:id="rId29"/>
    <p:sldId id="400" r:id="rId30"/>
    <p:sldId id="380" r:id="rId31"/>
    <p:sldId id="409" r:id="rId32"/>
    <p:sldId id="382" r:id="rId33"/>
    <p:sldId id="384" r:id="rId34"/>
    <p:sldId id="401" r:id="rId35"/>
    <p:sldId id="402" r:id="rId36"/>
    <p:sldId id="385" r:id="rId37"/>
    <p:sldId id="386" r:id="rId38"/>
    <p:sldId id="387" r:id="rId39"/>
    <p:sldId id="417" r:id="rId40"/>
    <p:sldId id="389" r:id="rId41"/>
    <p:sldId id="416" r:id="rId42"/>
    <p:sldId id="415" r:id="rId43"/>
    <p:sldId id="413" r:id="rId44"/>
    <p:sldId id="396" r:id="rId45"/>
    <p:sldId id="392" r:id="rId46"/>
    <p:sldId id="393" r:id="rId47"/>
    <p:sldId id="397" r:id="rId48"/>
  </p:sldIdLst>
  <p:sldSz cx="12192000" cy="6858000"/>
  <p:notesSz cx="7315200" cy="9601200"/>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E9049"/>
    <a:srgbClr val="0009FF"/>
    <a:srgbClr val="9C9154"/>
    <a:srgbClr val="9D9155"/>
    <a:srgbClr val="9D9154"/>
    <a:srgbClr val="999050"/>
    <a:srgbClr val="1A467D"/>
    <a:srgbClr val="3780C7"/>
    <a:srgbClr val="0B4EA5"/>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725" autoAdjust="0"/>
    <p:restoredTop sz="95934"/>
  </p:normalViewPr>
  <p:slideViewPr>
    <p:cSldViewPr snapToGrid="0">
      <p:cViewPr varScale="1">
        <p:scale>
          <a:sx n="105" d="100"/>
          <a:sy n="105" d="100"/>
        </p:scale>
        <p:origin x="192" y="20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s-PE"/>
          </a:p>
        </p:txBody>
      </p:sp>
      <p:sp>
        <p:nvSpPr>
          <p:cNvPr id="3" name="Marcador de fecha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fld id="{9D275D9C-ADED-48D2-B306-3726465DB1B3}" type="datetimeFigureOut">
              <a:rPr lang="es-PE" smtClean="0"/>
              <a:t>29/10/20</a:t>
            </a:fld>
            <a:endParaRPr lang="es-PE"/>
          </a:p>
        </p:txBody>
      </p:sp>
      <p:sp>
        <p:nvSpPr>
          <p:cNvPr id="4" name="Marcador de imagen de diapositiva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1440" tIns="45720" rIns="91440" bIns="45720" rtlCol="0" anchor="ctr"/>
          <a:lstStyle/>
          <a:p>
            <a:endParaRPr lang="es-PE"/>
          </a:p>
        </p:txBody>
      </p:sp>
      <p:sp>
        <p:nvSpPr>
          <p:cNvPr id="5" name="Marcador de notas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6" name="Marcador de pie de página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endParaRPr lang="es-PE"/>
          </a:p>
        </p:txBody>
      </p:sp>
      <p:sp>
        <p:nvSpPr>
          <p:cNvPr id="7" name="Marcador de número de diapositiva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F40E8CA8-BA19-4206-B5E8-23D9AD420FBB}" type="slidenum">
              <a:rPr lang="es-PE" smtClean="0"/>
              <a:t>‹Nº›</a:t>
            </a:fld>
            <a:endParaRPr lang="es-PE"/>
          </a:p>
        </p:txBody>
      </p:sp>
    </p:spTree>
    <p:extLst>
      <p:ext uri="{BB962C8B-B14F-4D97-AF65-F5344CB8AC3E}">
        <p14:creationId xmlns:p14="http://schemas.microsoft.com/office/powerpoint/2010/main" val="36837118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E"/>
          </a:p>
        </p:txBody>
      </p:sp>
      <p:sp>
        <p:nvSpPr>
          <p:cNvPr id="4" name="Slide Number Placeholder 3"/>
          <p:cNvSpPr>
            <a:spLocks noGrp="1"/>
          </p:cNvSpPr>
          <p:nvPr>
            <p:ph type="sldNum" sz="quarter" idx="5"/>
          </p:nvPr>
        </p:nvSpPr>
        <p:spPr/>
        <p:txBody>
          <a:bodyPr/>
          <a:lstStyle/>
          <a:p>
            <a:fld id="{F40E8CA8-BA19-4206-B5E8-23D9AD420FBB}" type="slidenum">
              <a:rPr lang="es-PE" smtClean="0"/>
              <a:t>1</a:t>
            </a:fld>
            <a:endParaRPr lang="es-PE"/>
          </a:p>
        </p:txBody>
      </p:sp>
    </p:spTree>
    <p:extLst>
      <p:ext uri="{BB962C8B-B14F-4D97-AF65-F5344CB8AC3E}">
        <p14:creationId xmlns:p14="http://schemas.microsoft.com/office/powerpoint/2010/main" val="2161206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40A98443-9F06-2849-A879-B88F9167348F}" type="slidenum">
              <a:rPr lang="es-PE" smtClean="0"/>
              <a:t>14</a:t>
            </a:fld>
            <a:endParaRPr lang="es-PE"/>
          </a:p>
        </p:txBody>
      </p:sp>
    </p:spTree>
    <p:extLst>
      <p:ext uri="{BB962C8B-B14F-4D97-AF65-F5344CB8AC3E}">
        <p14:creationId xmlns:p14="http://schemas.microsoft.com/office/powerpoint/2010/main" val="39049999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A98443-9F06-2849-A879-B88F9167348F}" type="slidenum">
              <a:rPr kumimoji="0" lang="es-P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s-P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43721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40A98443-9F06-2849-A879-B88F9167348F}" type="slidenum">
              <a:rPr lang="es-PE" smtClean="0"/>
              <a:t>17</a:t>
            </a:fld>
            <a:endParaRPr lang="es-PE"/>
          </a:p>
        </p:txBody>
      </p:sp>
    </p:spTree>
    <p:extLst>
      <p:ext uri="{BB962C8B-B14F-4D97-AF65-F5344CB8AC3E}">
        <p14:creationId xmlns:p14="http://schemas.microsoft.com/office/powerpoint/2010/main" val="1522316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40A98443-9F06-2849-A879-B88F9167348F}" type="slidenum">
              <a:rPr lang="es-PE" smtClean="0"/>
              <a:t>6</a:t>
            </a:fld>
            <a:endParaRPr lang="es-PE"/>
          </a:p>
        </p:txBody>
      </p:sp>
    </p:spTree>
    <p:extLst>
      <p:ext uri="{BB962C8B-B14F-4D97-AF65-F5344CB8AC3E}">
        <p14:creationId xmlns:p14="http://schemas.microsoft.com/office/powerpoint/2010/main" val="1974200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40A98443-9F06-2849-A879-B88F9167348F}" type="slidenum">
              <a:rPr lang="es-PE" smtClean="0"/>
              <a:t>7</a:t>
            </a:fld>
            <a:endParaRPr lang="es-PE"/>
          </a:p>
        </p:txBody>
      </p:sp>
    </p:spTree>
    <p:extLst>
      <p:ext uri="{BB962C8B-B14F-4D97-AF65-F5344CB8AC3E}">
        <p14:creationId xmlns:p14="http://schemas.microsoft.com/office/powerpoint/2010/main" val="1521878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A98443-9F06-2849-A879-B88F9167348F}" type="slidenum">
              <a:rPr kumimoji="0" lang="es-P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s-P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09346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40A98443-9F06-2849-A879-B88F9167348F}" type="slidenum">
              <a:rPr lang="es-PE" smtClean="0"/>
              <a:t>9</a:t>
            </a:fld>
            <a:endParaRPr lang="es-PE"/>
          </a:p>
        </p:txBody>
      </p:sp>
    </p:spTree>
    <p:extLst>
      <p:ext uri="{BB962C8B-B14F-4D97-AF65-F5344CB8AC3E}">
        <p14:creationId xmlns:p14="http://schemas.microsoft.com/office/powerpoint/2010/main" val="1852885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40A98443-9F06-2849-A879-B88F9167348F}" type="slidenum">
              <a:rPr lang="es-PE" smtClean="0"/>
              <a:t>10</a:t>
            </a:fld>
            <a:endParaRPr lang="es-PE"/>
          </a:p>
        </p:txBody>
      </p:sp>
    </p:spTree>
    <p:extLst>
      <p:ext uri="{BB962C8B-B14F-4D97-AF65-F5344CB8AC3E}">
        <p14:creationId xmlns:p14="http://schemas.microsoft.com/office/powerpoint/2010/main" val="28112152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A98443-9F06-2849-A879-B88F9167348F}" type="slidenum">
              <a:rPr kumimoji="0" lang="es-P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s-P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44952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40A98443-9F06-2849-A879-B88F9167348F}" type="slidenum">
              <a:rPr lang="es-PE" smtClean="0"/>
              <a:t>12</a:t>
            </a:fld>
            <a:endParaRPr lang="es-PE"/>
          </a:p>
        </p:txBody>
      </p:sp>
    </p:spTree>
    <p:extLst>
      <p:ext uri="{BB962C8B-B14F-4D97-AF65-F5344CB8AC3E}">
        <p14:creationId xmlns:p14="http://schemas.microsoft.com/office/powerpoint/2010/main" val="31059626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40A98443-9F06-2849-A879-B88F9167348F}" type="slidenum">
              <a:rPr lang="es-PE" smtClean="0"/>
              <a:t>13</a:t>
            </a:fld>
            <a:endParaRPr lang="es-PE"/>
          </a:p>
        </p:txBody>
      </p:sp>
    </p:spTree>
    <p:extLst>
      <p:ext uri="{BB962C8B-B14F-4D97-AF65-F5344CB8AC3E}">
        <p14:creationId xmlns:p14="http://schemas.microsoft.com/office/powerpoint/2010/main" val="15656136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D6E745-BAE7-4E92-8641-EF780632214D}"/>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PE"/>
          </a:p>
        </p:txBody>
      </p:sp>
      <p:sp>
        <p:nvSpPr>
          <p:cNvPr id="3" name="Subtítulo 2">
            <a:extLst>
              <a:ext uri="{FF2B5EF4-FFF2-40B4-BE49-F238E27FC236}">
                <a16:creationId xmlns:a16="http://schemas.microsoft.com/office/drawing/2014/main" id="{BFB3BB6D-5F84-4D23-8A4E-A20F2D81BC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PE"/>
          </a:p>
        </p:txBody>
      </p:sp>
      <p:sp>
        <p:nvSpPr>
          <p:cNvPr id="4" name="Marcador de fecha 3">
            <a:extLst>
              <a:ext uri="{FF2B5EF4-FFF2-40B4-BE49-F238E27FC236}">
                <a16:creationId xmlns:a16="http://schemas.microsoft.com/office/drawing/2014/main" id="{D66F8F72-D3B0-4587-93A6-81FD29103633}"/>
              </a:ext>
            </a:extLst>
          </p:cNvPr>
          <p:cNvSpPr>
            <a:spLocks noGrp="1"/>
          </p:cNvSpPr>
          <p:nvPr>
            <p:ph type="dt" sz="half" idx="10"/>
          </p:nvPr>
        </p:nvSpPr>
        <p:spPr/>
        <p:txBody>
          <a:bodyPr/>
          <a:lstStyle/>
          <a:p>
            <a:fld id="{72BE2318-8186-4F4E-8FB7-F47601059732}" type="datetimeFigureOut">
              <a:rPr lang="es-PE" smtClean="0"/>
              <a:t>29/10/20</a:t>
            </a:fld>
            <a:endParaRPr lang="es-PE"/>
          </a:p>
        </p:txBody>
      </p:sp>
      <p:sp>
        <p:nvSpPr>
          <p:cNvPr id="5" name="Marcador de pie de página 4">
            <a:extLst>
              <a:ext uri="{FF2B5EF4-FFF2-40B4-BE49-F238E27FC236}">
                <a16:creationId xmlns:a16="http://schemas.microsoft.com/office/drawing/2014/main" id="{A5E6D921-5E7A-4FBC-9DFE-F13BA05A2B6A}"/>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57EE60D2-0196-4D4B-800E-DB62C787A43E}"/>
              </a:ext>
            </a:extLst>
          </p:cNvPr>
          <p:cNvSpPr>
            <a:spLocks noGrp="1"/>
          </p:cNvSpPr>
          <p:nvPr>
            <p:ph type="sldNum" sz="quarter" idx="12"/>
          </p:nvPr>
        </p:nvSpPr>
        <p:spPr/>
        <p:txBody>
          <a:bodyPr/>
          <a:lstStyle/>
          <a:p>
            <a:fld id="{54135AD6-E5D3-463B-BCAC-C4B745C0A093}" type="slidenum">
              <a:rPr lang="es-PE" smtClean="0"/>
              <a:t>‹Nº›</a:t>
            </a:fld>
            <a:endParaRPr lang="es-PE"/>
          </a:p>
        </p:txBody>
      </p:sp>
    </p:spTree>
    <p:extLst>
      <p:ext uri="{BB962C8B-B14F-4D97-AF65-F5344CB8AC3E}">
        <p14:creationId xmlns:p14="http://schemas.microsoft.com/office/powerpoint/2010/main" val="11850994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A71C40-63F4-4C8C-9487-6941B96E693B}"/>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id="{7C39DE03-4C97-46F7-896A-7420920CF338}"/>
              </a:ext>
            </a:extLst>
          </p:cNvPr>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5E054EB8-F97D-40AC-9BC4-1B69DF0694E7}"/>
              </a:ext>
            </a:extLst>
          </p:cNvPr>
          <p:cNvSpPr>
            <a:spLocks noGrp="1"/>
          </p:cNvSpPr>
          <p:nvPr>
            <p:ph type="dt" sz="half" idx="10"/>
          </p:nvPr>
        </p:nvSpPr>
        <p:spPr/>
        <p:txBody>
          <a:bodyPr/>
          <a:lstStyle/>
          <a:p>
            <a:fld id="{72BE2318-8186-4F4E-8FB7-F47601059732}" type="datetimeFigureOut">
              <a:rPr lang="es-PE" smtClean="0"/>
              <a:t>29/10/20</a:t>
            </a:fld>
            <a:endParaRPr lang="es-PE"/>
          </a:p>
        </p:txBody>
      </p:sp>
      <p:sp>
        <p:nvSpPr>
          <p:cNvPr id="5" name="Marcador de pie de página 4">
            <a:extLst>
              <a:ext uri="{FF2B5EF4-FFF2-40B4-BE49-F238E27FC236}">
                <a16:creationId xmlns:a16="http://schemas.microsoft.com/office/drawing/2014/main" id="{8F360463-8B14-4B97-8364-BA0D28D06B82}"/>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ABAF152F-161F-49CB-9C28-301507EFECD4}"/>
              </a:ext>
            </a:extLst>
          </p:cNvPr>
          <p:cNvSpPr>
            <a:spLocks noGrp="1"/>
          </p:cNvSpPr>
          <p:nvPr>
            <p:ph type="sldNum" sz="quarter" idx="12"/>
          </p:nvPr>
        </p:nvSpPr>
        <p:spPr/>
        <p:txBody>
          <a:bodyPr/>
          <a:lstStyle/>
          <a:p>
            <a:fld id="{54135AD6-E5D3-463B-BCAC-C4B745C0A093}" type="slidenum">
              <a:rPr lang="es-PE" smtClean="0"/>
              <a:t>‹Nº›</a:t>
            </a:fld>
            <a:endParaRPr lang="es-PE"/>
          </a:p>
        </p:txBody>
      </p:sp>
    </p:spTree>
    <p:extLst>
      <p:ext uri="{BB962C8B-B14F-4D97-AF65-F5344CB8AC3E}">
        <p14:creationId xmlns:p14="http://schemas.microsoft.com/office/powerpoint/2010/main" val="2256161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0467FA4-EC48-4D62-A7D1-054FE940E36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id="{6A65B51D-0B32-4B34-B28D-8DDEDA327639}"/>
              </a:ext>
            </a:extLst>
          </p:cNvPr>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536AC756-D269-485E-B0CA-281906AB7919}"/>
              </a:ext>
            </a:extLst>
          </p:cNvPr>
          <p:cNvSpPr>
            <a:spLocks noGrp="1"/>
          </p:cNvSpPr>
          <p:nvPr>
            <p:ph type="dt" sz="half" idx="10"/>
          </p:nvPr>
        </p:nvSpPr>
        <p:spPr/>
        <p:txBody>
          <a:bodyPr/>
          <a:lstStyle/>
          <a:p>
            <a:fld id="{72BE2318-8186-4F4E-8FB7-F47601059732}" type="datetimeFigureOut">
              <a:rPr lang="es-PE" smtClean="0"/>
              <a:t>29/10/20</a:t>
            </a:fld>
            <a:endParaRPr lang="es-PE"/>
          </a:p>
        </p:txBody>
      </p:sp>
      <p:sp>
        <p:nvSpPr>
          <p:cNvPr id="5" name="Marcador de pie de página 4">
            <a:extLst>
              <a:ext uri="{FF2B5EF4-FFF2-40B4-BE49-F238E27FC236}">
                <a16:creationId xmlns:a16="http://schemas.microsoft.com/office/drawing/2014/main" id="{87B91E96-25F3-40BE-B36D-A17FE50C82C0}"/>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FF19090D-C068-4042-923C-118F3584998D}"/>
              </a:ext>
            </a:extLst>
          </p:cNvPr>
          <p:cNvSpPr>
            <a:spLocks noGrp="1"/>
          </p:cNvSpPr>
          <p:nvPr>
            <p:ph type="sldNum" sz="quarter" idx="12"/>
          </p:nvPr>
        </p:nvSpPr>
        <p:spPr/>
        <p:txBody>
          <a:bodyPr/>
          <a:lstStyle/>
          <a:p>
            <a:fld id="{54135AD6-E5D3-463B-BCAC-C4B745C0A093}" type="slidenum">
              <a:rPr lang="es-PE" smtClean="0"/>
              <a:t>‹Nº›</a:t>
            </a:fld>
            <a:endParaRPr lang="es-PE"/>
          </a:p>
        </p:txBody>
      </p:sp>
    </p:spTree>
    <p:extLst>
      <p:ext uri="{BB962C8B-B14F-4D97-AF65-F5344CB8AC3E}">
        <p14:creationId xmlns:p14="http://schemas.microsoft.com/office/powerpoint/2010/main" val="2477217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C175EC-482E-476F-AD21-540CFA4EE843}"/>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B0239550-E302-4940-A89F-52BED8D0A7A4}"/>
              </a:ext>
            </a:extLst>
          </p:cNvPr>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7D6402BF-114F-48D5-86DB-10FB62E12385}"/>
              </a:ext>
            </a:extLst>
          </p:cNvPr>
          <p:cNvSpPr>
            <a:spLocks noGrp="1"/>
          </p:cNvSpPr>
          <p:nvPr>
            <p:ph type="dt" sz="half" idx="10"/>
          </p:nvPr>
        </p:nvSpPr>
        <p:spPr/>
        <p:txBody>
          <a:bodyPr/>
          <a:lstStyle/>
          <a:p>
            <a:fld id="{72BE2318-8186-4F4E-8FB7-F47601059732}" type="datetimeFigureOut">
              <a:rPr lang="es-PE" smtClean="0"/>
              <a:t>29/10/20</a:t>
            </a:fld>
            <a:endParaRPr lang="es-PE"/>
          </a:p>
        </p:txBody>
      </p:sp>
      <p:sp>
        <p:nvSpPr>
          <p:cNvPr id="5" name="Marcador de pie de página 4">
            <a:extLst>
              <a:ext uri="{FF2B5EF4-FFF2-40B4-BE49-F238E27FC236}">
                <a16:creationId xmlns:a16="http://schemas.microsoft.com/office/drawing/2014/main" id="{A93A5A04-379B-46AE-A1AF-3D2EDD8D450E}"/>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CC60C45E-5EB8-4E34-B64F-BC4731FE563B}"/>
              </a:ext>
            </a:extLst>
          </p:cNvPr>
          <p:cNvSpPr>
            <a:spLocks noGrp="1"/>
          </p:cNvSpPr>
          <p:nvPr>
            <p:ph type="sldNum" sz="quarter" idx="12"/>
          </p:nvPr>
        </p:nvSpPr>
        <p:spPr/>
        <p:txBody>
          <a:bodyPr/>
          <a:lstStyle/>
          <a:p>
            <a:fld id="{54135AD6-E5D3-463B-BCAC-C4B745C0A093}" type="slidenum">
              <a:rPr lang="es-PE" smtClean="0"/>
              <a:t>‹Nº›</a:t>
            </a:fld>
            <a:endParaRPr lang="es-PE"/>
          </a:p>
        </p:txBody>
      </p:sp>
    </p:spTree>
    <p:extLst>
      <p:ext uri="{BB962C8B-B14F-4D97-AF65-F5344CB8AC3E}">
        <p14:creationId xmlns:p14="http://schemas.microsoft.com/office/powerpoint/2010/main" val="1249218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227B6A-7722-4634-9B69-D6839F579322}"/>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21D0C439-74E8-4767-92AE-E68100145B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a:extLst>
              <a:ext uri="{FF2B5EF4-FFF2-40B4-BE49-F238E27FC236}">
                <a16:creationId xmlns:a16="http://schemas.microsoft.com/office/drawing/2014/main" id="{EA3972C3-A49D-41B0-8E9E-8130703C104D}"/>
              </a:ext>
            </a:extLst>
          </p:cNvPr>
          <p:cNvSpPr>
            <a:spLocks noGrp="1"/>
          </p:cNvSpPr>
          <p:nvPr>
            <p:ph type="dt" sz="half" idx="10"/>
          </p:nvPr>
        </p:nvSpPr>
        <p:spPr/>
        <p:txBody>
          <a:bodyPr/>
          <a:lstStyle/>
          <a:p>
            <a:fld id="{72BE2318-8186-4F4E-8FB7-F47601059732}" type="datetimeFigureOut">
              <a:rPr lang="es-PE" smtClean="0"/>
              <a:t>29/10/20</a:t>
            </a:fld>
            <a:endParaRPr lang="es-PE"/>
          </a:p>
        </p:txBody>
      </p:sp>
      <p:sp>
        <p:nvSpPr>
          <p:cNvPr id="5" name="Marcador de pie de página 4">
            <a:extLst>
              <a:ext uri="{FF2B5EF4-FFF2-40B4-BE49-F238E27FC236}">
                <a16:creationId xmlns:a16="http://schemas.microsoft.com/office/drawing/2014/main" id="{AE57EF37-390F-42D7-969E-FE93ECA98DB8}"/>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FA4A2669-EE0C-4489-806E-68B95EA8BF59}"/>
              </a:ext>
            </a:extLst>
          </p:cNvPr>
          <p:cNvSpPr>
            <a:spLocks noGrp="1"/>
          </p:cNvSpPr>
          <p:nvPr>
            <p:ph type="sldNum" sz="quarter" idx="12"/>
          </p:nvPr>
        </p:nvSpPr>
        <p:spPr/>
        <p:txBody>
          <a:bodyPr/>
          <a:lstStyle/>
          <a:p>
            <a:fld id="{54135AD6-E5D3-463B-BCAC-C4B745C0A093}" type="slidenum">
              <a:rPr lang="es-PE" smtClean="0"/>
              <a:t>‹Nº›</a:t>
            </a:fld>
            <a:endParaRPr lang="es-PE"/>
          </a:p>
        </p:txBody>
      </p:sp>
    </p:spTree>
    <p:extLst>
      <p:ext uri="{BB962C8B-B14F-4D97-AF65-F5344CB8AC3E}">
        <p14:creationId xmlns:p14="http://schemas.microsoft.com/office/powerpoint/2010/main" val="826532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75CF14-6FE3-494C-8797-3BFD55E499A7}"/>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4CA882E9-D14B-4394-9539-EF9EC9E29C89}"/>
              </a:ext>
            </a:extLst>
          </p:cNvPr>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contenido 3">
            <a:extLst>
              <a:ext uri="{FF2B5EF4-FFF2-40B4-BE49-F238E27FC236}">
                <a16:creationId xmlns:a16="http://schemas.microsoft.com/office/drawing/2014/main" id="{5F5C614E-C161-47F2-829E-B7A3CAC8EDD9}"/>
              </a:ext>
            </a:extLst>
          </p:cNvPr>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fecha 4">
            <a:extLst>
              <a:ext uri="{FF2B5EF4-FFF2-40B4-BE49-F238E27FC236}">
                <a16:creationId xmlns:a16="http://schemas.microsoft.com/office/drawing/2014/main" id="{5B72C850-897D-4649-86E5-D9303A8DA510}"/>
              </a:ext>
            </a:extLst>
          </p:cNvPr>
          <p:cNvSpPr>
            <a:spLocks noGrp="1"/>
          </p:cNvSpPr>
          <p:nvPr>
            <p:ph type="dt" sz="half" idx="10"/>
          </p:nvPr>
        </p:nvSpPr>
        <p:spPr/>
        <p:txBody>
          <a:bodyPr/>
          <a:lstStyle/>
          <a:p>
            <a:fld id="{72BE2318-8186-4F4E-8FB7-F47601059732}" type="datetimeFigureOut">
              <a:rPr lang="es-PE" smtClean="0"/>
              <a:t>29/10/20</a:t>
            </a:fld>
            <a:endParaRPr lang="es-PE"/>
          </a:p>
        </p:txBody>
      </p:sp>
      <p:sp>
        <p:nvSpPr>
          <p:cNvPr id="6" name="Marcador de pie de página 5">
            <a:extLst>
              <a:ext uri="{FF2B5EF4-FFF2-40B4-BE49-F238E27FC236}">
                <a16:creationId xmlns:a16="http://schemas.microsoft.com/office/drawing/2014/main" id="{4167A986-8B94-4015-8C97-30E3C5356469}"/>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7360B31D-5512-42EC-9511-84A9B4DBCC70}"/>
              </a:ext>
            </a:extLst>
          </p:cNvPr>
          <p:cNvSpPr>
            <a:spLocks noGrp="1"/>
          </p:cNvSpPr>
          <p:nvPr>
            <p:ph type="sldNum" sz="quarter" idx="12"/>
          </p:nvPr>
        </p:nvSpPr>
        <p:spPr/>
        <p:txBody>
          <a:bodyPr/>
          <a:lstStyle/>
          <a:p>
            <a:fld id="{54135AD6-E5D3-463B-BCAC-C4B745C0A093}" type="slidenum">
              <a:rPr lang="es-PE" smtClean="0"/>
              <a:t>‹Nº›</a:t>
            </a:fld>
            <a:endParaRPr lang="es-PE"/>
          </a:p>
        </p:txBody>
      </p:sp>
    </p:spTree>
    <p:extLst>
      <p:ext uri="{BB962C8B-B14F-4D97-AF65-F5344CB8AC3E}">
        <p14:creationId xmlns:p14="http://schemas.microsoft.com/office/powerpoint/2010/main" val="819857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E700F2-13AC-4595-AB45-4F2DD658B99C}"/>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8531A956-983A-4783-BF12-55465A2848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a:extLst>
              <a:ext uri="{FF2B5EF4-FFF2-40B4-BE49-F238E27FC236}">
                <a16:creationId xmlns:a16="http://schemas.microsoft.com/office/drawing/2014/main" id="{CCDD006B-1AE5-407C-B074-4CF86E3042A6}"/>
              </a:ext>
            </a:extLst>
          </p:cNvPr>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texto 4">
            <a:extLst>
              <a:ext uri="{FF2B5EF4-FFF2-40B4-BE49-F238E27FC236}">
                <a16:creationId xmlns:a16="http://schemas.microsoft.com/office/drawing/2014/main" id="{385B4B65-0689-48B8-85D5-F15D7C1033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a:extLst>
              <a:ext uri="{FF2B5EF4-FFF2-40B4-BE49-F238E27FC236}">
                <a16:creationId xmlns:a16="http://schemas.microsoft.com/office/drawing/2014/main" id="{F129AEC0-2E03-451B-A126-81C56D8032F8}"/>
              </a:ext>
            </a:extLst>
          </p:cNvPr>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7" name="Marcador de fecha 6">
            <a:extLst>
              <a:ext uri="{FF2B5EF4-FFF2-40B4-BE49-F238E27FC236}">
                <a16:creationId xmlns:a16="http://schemas.microsoft.com/office/drawing/2014/main" id="{DEBFE2EB-FB14-434F-A3B6-0A6DE3BF86FD}"/>
              </a:ext>
            </a:extLst>
          </p:cNvPr>
          <p:cNvSpPr>
            <a:spLocks noGrp="1"/>
          </p:cNvSpPr>
          <p:nvPr>
            <p:ph type="dt" sz="half" idx="10"/>
          </p:nvPr>
        </p:nvSpPr>
        <p:spPr/>
        <p:txBody>
          <a:bodyPr/>
          <a:lstStyle/>
          <a:p>
            <a:fld id="{72BE2318-8186-4F4E-8FB7-F47601059732}" type="datetimeFigureOut">
              <a:rPr lang="es-PE" smtClean="0"/>
              <a:t>29/10/20</a:t>
            </a:fld>
            <a:endParaRPr lang="es-PE"/>
          </a:p>
        </p:txBody>
      </p:sp>
      <p:sp>
        <p:nvSpPr>
          <p:cNvPr id="8" name="Marcador de pie de página 7">
            <a:extLst>
              <a:ext uri="{FF2B5EF4-FFF2-40B4-BE49-F238E27FC236}">
                <a16:creationId xmlns:a16="http://schemas.microsoft.com/office/drawing/2014/main" id="{B6D2D290-0338-4EB6-B2C1-436A060D2A5D}"/>
              </a:ext>
            </a:extLst>
          </p:cNvPr>
          <p:cNvSpPr>
            <a:spLocks noGrp="1"/>
          </p:cNvSpPr>
          <p:nvPr>
            <p:ph type="ftr" sz="quarter" idx="11"/>
          </p:nvPr>
        </p:nvSpPr>
        <p:spPr/>
        <p:txBody>
          <a:bodyPr/>
          <a:lstStyle/>
          <a:p>
            <a:endParaRPr lang="es-PE"/>
          </a:p>
        </p:txBody>
      </p:sp>
      <p:sp>
        <p:nvSpPr>
          <p:cNvPr id="9" name="Marcador de número de diapositiva 8">
            <a:extLst>
              <a:ext uri="{FF2B5EF4-FFF2-40B4-BE49-F238E27FC236}">
                <a16:creationId xmlns:a16="http://schemas.microsoft.com/office/drawing/2014/main" id="{C3440A53-B8CA-4E4B-82FF-CA61B981F3C1}"/>
              </a:ext>
            </a:extLst>
          </p:cNvPr>
          <p:cNvSpPr>
            <a:spLocks noGrp="1"/>
          </p:cNvSpPr>
          <p:nvPr>
            <p:ph type="sldNum" sz="quarter" idx="12"/>
          </p:nvPr>
        </p:nvSpPr>
        <p:spPr/>
        <p:txBody>
          <a:bodyPr/>
          <a:lstStyle/>
          <a:p>
            <a:fld id="{54135AD6-E5D3-463B-BCAC-C4B745C0A093}" type="slidenum">
              <a:rPr lang="es-PE" smtClean="0"/>
              <a:t>‹Nº›</a:t>
            </a:fld>
            <a:endParaRPr lang="es-PE"/>
          </a:p>
        </p:txBody>
      </p:sp>
    </p:spTree>
    <p:extLst>
      <p:ext uri="{BB962C8B-B14F-4D97-AF65-F5344CB8AC3E}">
        <p14:creationId xmlns:p14="http://schemas.microsoft.com/office/powerpoint/2010/main" val="34254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A0C121-443D-4BA5-AA62-2CA9E419E8D7}"/>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fecha 2">
            <a:extLst>
              <a:ext uri="{FF2B5EF4-FFF2-40B4-BE49-F238E27FC236}">
                <a16:creationId xmlns:a16="http://schemas.microsoft.com/office/drawing/2014/main" id="{A8908F6C-E574-41ED-A0F4-E3FF3E8D9E94}"/>
              </a:ext>
            </a:extLst>
          </p:cNvPr>
          <p:cNvSpPr>
            <a:spLocks noGrp="1"/>
          </p:cNvSpPr>
          <p:nvPr>
            <p:ph type="dt" sz="half" idx="10"/>
          </p:nvPr>
        </p:nvSpPr>
        <p:spPr/>
        <p:txBody>
          <a:bodyPr/>
          <a:lstStyle/>
          <a:p>
            <a:fld id="{72BE2318-8186-4F4E-8FB7-F47601059732}" type="datetimeFigureOut">
              <a:rPr lang="es-PE" smtClean="0"/>
              <a:t>29/10/20</a:t>
            </a:fld>
            <a:endParaRPr lang="es-PE"/>
          </a:p>
        </p:txBody>
      </p:sp>
      <p:sp>
        <p:nvSpPr>
          <p:cNvPr id="4" name="Marcador de pie de página 3">
            <a:extLst>
              <a:ext uri="{FF2B5EF4-FFF2-40B4-BE49-F238E27FC236}">
                <a16:creationId xmlns:a16="http://schemas.microsoft.com/office/drawing/2014/main" id="{474822C9-5847-46C7-90BD-9F0E51DB6AEF}"/>
              </a:ext>
            </a:extLst>
          </p:cNvPr>
          <p:cNvSpPr>
            <a:spLocks noGrp="1"/>
          </p:cNvSpPr>
          <p:nvPr>
            <p:ph type="ftr" sz="quarter" idx="11"/>
          </p:nvPr>
        </p:nvSpPr>
        <p:spPr/>
        <p:txBody>
          <a:bodyPr/>
          <a:lstStyle/>
          <a:p>
            <a:endParaRPr lang="es-PE"/>
          </a:p>
        </p:txBody>
      </p:sp>
      <p:sp>
        <p:nvSpPr>
          <p:cNvPr id="5" name="Marcador de número de diapositiva 4">
            <a:extLst>
              <a:ext uri="{FF2B5EF4-FFF2-40B4-BE49-F238E27FC236}">
                <a16:creationId xmlns:a16="http://schemas.microsoft.com/office/drawing/2014/main" id="{5C744A7A-C2CE-4E7B-A22B-B379A1D3A0BB}"/>
              </a:ext>
            </a:extLst>
          </p:cNvPr>
          <p:cNvSpPr>
            <a:spLocks noGrp="1"/>
          </p:cNvSpPr>
          <p:nvPr>
            <p:ph type="sldNum" sz="quarter" idx="12"/>
          </p:nvPr>
        </p:nvSpPr>
        <p:spPr/>
        <p:txBody>
          <a:bodyPr/>
          <a:lstStyle/>
          <a:p>
            <a:fld id="{54135AD6-E5D3-463B-BCAC-C4B745C0A093}" type="slidenum">
              <a:rPr lang="es-PE" smtClean="0"/>
              <a:t>‹Nº›</a:t>
            </a:fld>
            <a:endParaRPr lang="es-PE"/>
          </a:p>
        </p:txBody>
      </p:sp>
    </p:spTree>
    <p:extLst>
      <p:ext uri="{BB962C8B-B14F-4D97-AF65-F5344CB8AC3E}">
        <p14:creationId xmlns:p14="http://schemas.microsoft.com/office/powerpoint/2010/main" val="16187261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323D652-A5DA-4F70-B021-5A7C8B6B014B}"/>
              </a:ext>
            </a:extLst>
          </p:cNvPr>
          <p:cNvSpPr>
            <a:spLocks noGrp="1"/>
          </p:cNvSpPr>
          <p:nvPr>
            <p:ph type="dt" sz="half" idx="10"/>
          </p:nvPr>
        </p:nvSpPr>
        <p:spPr/>
        <p:txBody>
          <a:bodyPr/>
          <a:lstStyle/>
          <a:p>
            <a:fld id="{72BE2318-8186-4F4E-8FB7-F47601059732}" type="datetimeFigureOut">
              <a:rPr lang="es-PE" smtClean="0"/>
              <a:t>29/10/20</a:t>
            </a:fld>
            <a:endParaRPr lang="es-PE"/>
          </a:p>
        </p:txBody>
      </p:sp>
      <p:sp>
        <p:nvSpPr>
          <p:cNvPr id="3" name="Marcador de pie de página 2">
            <a:extLst>
              <a:ext uri="{FF2B5EF4-FFF2-40B4-BE49-F238E27FC236}">
                <a16:creationId xmlns:a16="http://schemas.microsoft.com/office/drawing/2014/main" id="{66AB858E-CE81-46AB-9184-C2E3019B8076}"/>
              </a:ext>
            </a:extLst>
          </p:cNvPr>
          <p:cNvSpPr>
            <a:spLocks noGrp="1"/>
          </p:cNvSpPr>
          <p:nvPr>
            <p:ph type="ftr" sz="quarter" idx="11"/>
          </p:nvPr>
        </p:nvSpPr>
        <p:spPr/>
        <p:txBody>
          <a:bodyPr/>
          <a:lstStyle/>
          <a:p>
            <a:endParaRPr lang="es-PE"/>
          </a:p>
        </p:txBody>
      </p:sp>
      <p:sp>
        <p:nvSpPr>
          <p:cNvPr id="4" name="Marcador de número de diapositiva 3">
            <a:extLst>
              <a:ext uri="{FF2B5EF4-FFF2-40B4-BE49-F238E27FC236}">
                <a16:creationId xmlns:a16="http://schemas.microsoft.com/office/drawing/2014/main" id="{69F334B4-281E-451E-B8E8-2D1266D1FEDF}"/>
              </a:ext>
            </a:extLst>
          </p:cNvPr>
          <p:cNvSpPr>
            <a:spLocks noGrp="1"/>
          </p:cNvSpPr>
          <p:nvPr>
            <p:ph type="sldNum" sz="quarter" idx="12"/>
          </p:nvPr>
        </p:nvSpPr>
        <p:spPr/>
        <p:txBody>
          <a:bodyPr/>
          <a:lstStyle/>
          <a:p>
            <a:fld id="{54135AD6-E5D3-463B-BCAC-C4B745C0A093}" type="slidenum">
              <a:rPr lang="es-PE" smtClean="0"/>
              <a:t>‹Nº›</a:t>
            </a:fld>
            <a:endParaRPr lang="es-PE"/>
          </a:p>
        </p:txBody>
      </p:sp>
    </p:spTree>
    <p:extLst>
      <p:ext uri="{BB962C8B-B14F-4D97-AF65-F5344CB8AC3E}">
        <p14:creationId xmlns:p14="http://schemas.microsoft.com/office/powerpoint/2010/main" val="3363081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199BED-5F31-47CA-8AB2-6C5E6A13E66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ACA3DA1E-F896-492D-BA5A-7C330950D5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texto 3">
            <a:extLst>
              <a:ext uri="{FF2B5EF4-FFF2-40B4-BE49-F238E27FC236}">
                <a16:creationId xmlns:a16="http://schemas.microsoft.com/office/drawing/2014/main" id="{F6CF8CFF-1932-4674-8437-CC302613AB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a:extLst>
              <a:ext uri="{FF2B5EF4-FFF2-40B4-BE49-F238E27FC236}">
                <a16:creationId xmlns:a16="http://schemas.microsoft.com/office/drawing/2014/main" id="{15D6733E-7898-44B7-9B5B-9D4B244D1E83}"/>
              </a:ext>
            </a:extLst>
          </p:cNvPr>
          <p:cNvSpPr>
            <a:spLocks noGrp="1"/>
          </p:cNvSpPr>
          <p:nvPr>
            <p:ph type="dt" sz="half" idx="10"/>
          </p:nvPr>
        </p:nvSpPr>
        <p:spPr/>
        <p:txBody>
          <a:bodyPr/>
          <a:lstStyle/>
          <a:p>
            <a:fld id="{72BE2318-8186-4F4E-8FB7-F47601059732}" type="datetimeFigureOut">
              <a:rPr lang="es-PE" smtClean="0"/>
              <a:t>29/10/20</a:t>
            </a:fld>
            <a:endParaRPr lang="es-PE"/>
          </a:p>
        </p:txBody>
      </p:sp>
      <p:sp>
        <p:nvSpPr>
          <p:cNvPr id="6" name="Marcador de pie de página 5">
            <a:extLst>
              <a:ext uri="{FF2B5EF4-FFF2-40B4-BE49-F238E27FC236}">
                <a16:creationId xmlns:a16="http://schemas.microsoft.com/office/drawing/2014/main" id="{B93576FF-9991-4AD0-B566-E0D9D6D5D0E1}"/>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0063F2D0-5D0E-4CCA-9869-F89ADA3536DB}"/>
              </a:ext>
            </a:extLst>
          </p:cNvPr>
          <p:cNvSpPr>
            <a:spLocks noGrp="1"/>
          </p:cNvSpPr>
          <p:nvPr>
            <p:ph type="sldNum" sz="quarter" idx="12"/>
          </p:nvPr>
        </p:nvSpPr>
        <p:spPr/>
        <p:txBody>
          <a:bodyPr/>
          <a:lstStyle/>
          <a:p>
            <a:fld id="{54135AD6-E5D3-463B-BCAC-C4B745C0A093}" type="slidenum">
              <a:rPr lang="es-PE" smtClean="0"/>
              <a:t>‹Nº›</a:t>
            </a:fld>
            <a:endParaRPr lang="es-PE"/>
          </a:p>
        </p:txBody>
      </p:sp>
    </p:spTree>
    <p:extLst>
      <p:ext uri="{BB962C8B-B14F-4D97-AF65-F5344CB8AC3E}">
        <p14:creationId xmlns:p14="http://schemas.microsoft.com/office/powerpoint/2010/main" val="3281613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0F830A-22CE-49F7-BDF6-DDBB98AEBB8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posición de imagen 2">
            <a:extLst>
              <a:ext uri="{FF2B5EF4-FFF2-40B4-BE49-F238E27FC236}">
                <a16:creationId xmlns:a16="http://schemas.microsoft.com/office/drawing/2014/main" id="{A664F2D2-80F3-4E73-B10D-6E6E9DB709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E"/>
          </a:p>
        </p:txBody>
      </p:sp>
      <p:sp>
        <p:nvSpPr>
          <p:cNvPr id="4" name="Marcador de texto 3">
            <a:extLst>
              <a:ext uri="{FF2B5EF4-FFF2-40B4-BE49-F238E27FC236}">
                <a16:creationId xmlns:a16="http://schemas.microsoft.com/office/drawing/2014/main" id="{5A8D63D0-4378-417E-BA99-D09F5D895C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a:extLst>
              <a:ext uri="{FF2B5EF4-FFF2-40B4-BE49-F238E27FC236}">
                <a16:creationId xmlns:a16="http://schemas.microsoft.com/office/drawing/2014/main" id="{9EE3B841-6E11-49C8-89AB-9D657D76464A}"/>
              </a:ext>
            </a:extLst>
          </p:cNvPr>
          <p:cNvSpPr>
            <a:spLocks noGrp="1"/>
          </p:cNvSpPr>
          <p:nvPr>
            <p:ph type="dt" sz="half" idx="10"/>
          </p:nvPr>
        </p:nvSpPr>
        <p:spPr/>
        <p:txBody>
          <a:bodyPr/>
          <a:lstStyle/>
          <a:p>
            <a:fld id="{72BE2318-8186-4F4E-8FB7-F47601059732}" type="datetimeFigureOut">
              <a:rPr lang="es-PE" smtClean="0"/>
              <a:t>29/10/20</a:t>
            </a:fld>
            <a:endParaRPr lang="es-PE"/>
          </a:p>
        </p:txBody>
      </p:sp>
      <p:sp>
        <p:nvSpPr>
          <p:cNvPr id="6" name="Marcador de pie de página 5">
            <a:extLst>
              <a:ext uri="{FF2B5EF4-FFF2-40B4-BE49-F238E27FC236}">
                <a16:creationId xmlns:a16="http://schemas.microsoft.com/office/drawing/2014/main" id="{046B7ECC-6583-4F86-923B-87E08A23B917}"/>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3538EC6E-F92E-4332-B0D0-3626887BB566}"/>
              </a:ext>
            </a:extLst>
          </p:cNvPr>
          <p:cNvSpPr>
            <a:spLocks noGrp="1"/>
          </p:cNvSpPr>
          <p:nvPr>
            <p:ph type="sldNum" sz="quarter" idx="12"/>
          </p:nvPr>
        </p:nvSpPr>
        <p:spPr/>
        <p:txBody>
          <a:bodyPr/>
          <a:lstStyle/>
          <a:p>
            <a:fld id="{54135AD6-E5D3-463B-BCAC-C4B745C0A093}" type="slidenum">
              <a:rPr lang="es-PE" smtClean="0"/>
              <a:t>‹Nº›</a:t>
            </a:fld>
            <a:endParaRPr lang="es-PE"/>
          </a:p>
        </p:txBody>
      </p:sp>
    </p:spTree>
    <p:extLst>
      <p:ext uri="{BB962C8B-B14F-4D97-AF65-F5344CB8AC3E}">
        <p14:creationId xmlns:p14="http://schemas.microsoft.com/office/powerpoint/2010/main" val="14858254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528433E-E045-4ABE-B509-010B61D9C3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C5BA63D7-F063-4A2C-B4D5-57C5271D1C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D6F6335A-B84C-4E8C-94AB-5A16E60803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BE2318-8186-4F4E-8FB7-F47601059732}" type="datetimeFigureOut">
              <a:rPr lang="es-PE" smtClean="0"/>
              <a:t>29/10/20</a:t>
            </a:fld>
            <a:endParaRPr lang="es-PE"/>
          </a:p>
        </p:txBody>
      </p:sp>
      <p:sp>
        <p:nvSpPr>
          <p:cNvPr id="5" name="Marcador de pie de página 4">
            <a:extLst>
              <a:ext uri="{FF2B5EF4-FFF2-40B4-BE49-F238E27FC236}">
                <a16:creationId xmlns:a16="http://schemas.microsoft.com/office/drawing/2014/main" id="{ACE60276-A015-4BF8-8A6E-6FC957F58C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E"/>
          </a:p>
        </p:txBody>
      </p:sp>
      <p:sp>
        <p:nvSpPr>
          <p:cNvPr id="6" name="Marcador de número de diapositiva 5">
            <a:extLst>
              <a:ext uri="{FF2B5EF4-FFF2-40B4-BE49-F238E27FC236}">
                <a16:creationId xmlns:a16="http://schemas.microsoft.com/office/drawing/2014/main" id="{261F5EEB-2E71-458A-AB4F-691BBF2779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135AD6-E5D3-463B-BCAC-C4B745C0A093}" type="slidenum">
              <a:rPr lang="es-PE" smtClean="0"/>
              <a:t>‹Nº›</a:t>
            </a:fld>
            <a:endParaRPr lang="es-PE"/>
          </a:p>
        </p:txBody>
      </p:sp>
    </p:spTree>
    <p:extLst>
      <p:ext uri="{BB962C8B-B14F-4D97-AF65-F5344CB8AC3E}">
        <p14:creationId xmlns:p14="http://schemas.microsoft.com/office/powerpoint/2010/main" val="39760498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AD943E8-CF62-264E-9E24-D7D7914BADF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642" y="0"/>
            <a:ext cx="12339142" cy="6921487"/>
          </a:xfrm>
          <a:prstGeom prst="rect">
            <a:avLst/>
          </a:prstGeom>
        </p:spPr>
      </p:pic>
      <p:sp>
        <p:nvSpPr>
          <p:cNvPr id="2" name="CuadroTexto 1">
            <a:extLst>
              <a:ext uri="{FF2B5EF4-FFF2-40B4-BE49-F238E27FC236}">
                <a16:creationId xmlns:a16="http://schemas.microsoft.com/office/drawing/2014/main" id="{14423A62-FB87-9843-BCBE-89DA5D01216F}"/>
              </a:ext>
            </a:extLst>
          </p:cNvPr>
          <p:cNvSpPr txBox="1"/>
          <p:nvPr/>
        </p:nvSpPr>
        <p:spPr>
          <a:xfrm>
            <a:off x="493987" y="3565634"/>
            <a:ext cx="5055476" cy="1938992"/>
          </a:xfrm>
          <a:prstGeom prst="rect">
            <a:avLst/>
          </a:prstGeom>
          <a:noFill/>
        </p:spPr>
        <p:txBody>
          <a:bodyPr wrap="square" rtlCol="0">
            <a:spAutoFit/>
          </a:bodyPr>
          <a:lstStyle/>
          <a:p>
            <a:r>
              <a:rPr lang="es-PE" sz="4000" dirty="0">
                <a:solidFill>
                  <a:schemeClr val="bg1"/>
                </a:solidFill>
                <a:latin typeface="Arial" panose="020B0604020202020204" pitchFamily="34" charset="0"/>
                <a:cs typeface="Arial" panose="020B0604020202020204" pitchFamily="34" charset="0"/>
              </a:rPr>
              <a:t>Raza:</a:t>
            </a:r>
          </a:p>
          <a:p>
            <a:r>
              <a:rPr lang="es-PE" sz="4000" b="1" dirty="0">
                <a:solidFill>
                  <a:schemeClr val="bg1"/>
                </a:solidFill>
                <a:latin typeface="Arial Black" panose="020B0604020202020204" pitchFamily="34" charset="0"/>
                <a:cs typeface="Arial Black" panose="020B0604020202020204" pitchFamily="34" charset="0"/>
              </a:rPr>
              <a:t>PERRO SIN PELO</a:t>
            </a:r>
          </a:p>
          <a:p>
            <a:r>
              <a:rPr lang="es-PE" sz="4000" b="1" dirty="0">
                <a:solidFill>
                  <a:schemeClr val="bg1"/>
                </a:solidFill>
                <a:latin typeface="Arial Black" panose="020B0604020202020204" pitchFamily="34" charset="0"/>
                <a:cs typeface="Arial Black" panose="020B0604020202020204" pitchFamily="34" charset="0"/>
              </a:rPr>
              <a:t>DEL PERÚ</a:t>
            </a:r>
          </a:p>
        </p:txBody>
      </p:sp>
      <p:sp>
        <p:nvSpPr>
          <p:cNvPr id="3" name="CuadroTexto 2">
            <a:extLst>
              <a:ext uri="{FF2B5EF4-FFF2-40B4-BE49-F238E27FC236}">
                <a16:creationId xmlns:a16="http://schemas.microsoft.com/office/drawing/2014/main" id="{F9B8D894-A63C-A64E-A5E6-CA16F2B6BD0E}"/>
              </a:ext>
            </a:extLst>
          </p:cNvPr>
          <p:cNvSpPr txBox="1"/>
          <p:nvPr/>
        </p:nvSpPr>
        <p:spPr>
          <a:xfrm>
            <a:off x="493987" y="6198309"/>
            <a:ext cx="2090637" cy="338554"/>
          </a:xfrm>
          <a:prstGeom prst="rect">
            <a:avLst/>
          </a:prstGeom>
          <a:noFill/>
        </p:spPr>
        <p:txBody>
          <a:bodyPr wrap="none" rtlCol="0">
            <a:spAutoFit/>
          </a:bodyPr>
          <a:lstStyle/>
          <a:p>
            <a:r>
              <a:rPr lang="es-PE" sz="1600" dirty="0">
                <a:solidFill>
                  <a:schemeClr val="bg1"/>
                </a:solidFill>
                <a:latin typeface="Arial" panose="020B0604020202020204" pitchFamily="34" charset="0"/>
                <a:cs typeface="Arial" panose="020B0604020202020204" pitchFamily="34" charset="0"/>
              </a:rPr>
              <a:t>Estándar-FCI N° 310</a:t>
            </a:r>
            <a:endParaRPr lang="es-PE" dirty="0"/>
          </a:p>
        </p:txBody>
      </p:sp>
      <p:sp>
        <p:nvSpPr>
          <p:cNvPr id="5" name="CuadroTexto 4">
            <a:extLst>
              <a:ext uri="{FF2B5EF4-FFF2-40B4-BE49-F238E27FC236}">
                <a16:creationId xmlns:a16="http://schemas.microsoft.com/office/drawing/2014/main" id="{B4541F73-57A0-F141-BB4F-6387CB81864F}"/>
              </a:ext>
            </a:extLst>
          </p:cNvPr>
          <p:cNvSpPr txBox="1"/>
          <p:nvPr/>
        </p:nvSpPr>
        <p:spPr>
          <a:xfrm>
            <a:off x="2765967" y="6198309"/>
            <a:ext cx="1656223" cy="338554"/>
          </a:xfrm>
          <a:prstGeom prst="rect">
            <a:avLst/>
          </a:prstGeom>
          <a:noFill/>
        </p:spPr>
        <p:txBody>
          <a:bodyPr wrap="none" rtlCol="0">
            <a:spAutoFit/>
          </a:bodyPr>
          <a:lstStyle/>
          <a:p>
            <a:r>
              <a:rPr lang="es-PE" sz="1600" dirty="0">
                <a:solidFill>
                  <a:schemeClr val="bg1"/>
                </a:solidFill>
                <a:latin typeface="Arial" panose="020B0604020202020204" pitchFamily="34" charset="0"/>
                <a:cs typeface="Arial" panose="020B0604020202020204" pitchFamily="34" charset="0"/>
              </a:rPr>
              <a:t>13.08.2013 / ES</a:t>
            </a:r>
          </a:p>
        </p:txBody>
      </p:sp>
      <p:pic>
        <p:nvPicPr>
          <p:cNvPr id="7" name="1 La Flor de la Canela - Frank Pourcel">
            <a:hlinkClick r:id="" action="ppaction://media"/>
            <a:extLst>
              <a:ext uri="{FF2B5EF4-FFF2-40B4-BE49-F238E27FC236}">
                <a16:creationId xmlns:a16="http://schemas.microsoft.com/office/drawing/2014/main" id="{E8BBBABB-33A5-48D3-A659-D984A19668B0}"/>
              </a:ext>
            </a:extLst>
          </p:cNvPr>
          <p:cNvPicPr>
            <a:picLocks noChangeAspect="1"/>
          </p:cNvPicPr>
          <p:nvPr>
            <a:audioFile r:link="rId1"/>
            <p:extLst>
              <p:ext uri="{DAA4B4D4-6D71-4841-9C94-3DE7FCFB9230}">
                <p14:media xmlns:p14="http://schemas.microsoft.com/office/powerpoint/2010/main" r:embed="rId2">
                  <p14:trim end="7059"/>
                </p14:media>
              </p:ext>
            </p:extLst>
          </p:nvPr>
        </p:nvPicPr>
        <p:blipFill>
          <a:blip r:embed="rId6"/>
          <a:stretch>
            <a:fillRect/>
          </a:stretch>
        </p:blipFill>
        <p:spPr>
          <a:xfrm>
            <a:off x="5631021" y="6062786"/>
            <a:ext cx="609600" cy="609600"/>
          </a:xfrm>
          <a:prstGeom prst="rect">
            <a:avLst/>
          </a:prstGeom>
        </p:spPr>
      </p:pic>
    </p:spTree>
    <p:extLst>
      <p:ext uri="{BB962C8B-B14F-4D97-AF65-F5344CB8AC3E}">
        <p14:creationId xmlns:p14="http://schemas.microsoft.com/office/powerpoint/2010/main" val="22479092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remove"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B6CF50E4-E271-1C44-9F72-9859FE3BA192}"/>
              </a:ext>
            </a:extLst>
          </p:cNvPr>
          <p:cNvSpPr txBox="1"/>
          <p:nvPr/>
        </p:nvSpPr>
        <p:spPr>
          <a:xfrm>
            <a:off x="10034560" y="1537161"/>
            <a:ext cx="1778051" cy="276999"/>
          </a:xfrm>
          <a:prstGeom prst="rect">
            <a:avLst/>
          </a:prstGeom>
          <a:noFill/>
        </p:spPr>
        <p:txBody>
          <a:bodyPr wrap="none" rtlCol="0">
            <a:spAutoFit/>
          </a:bodyPr>
          <a:lstStyle/>
          <a:p>
            <a:r>
              <a:rPr lang="es-PE" sz="1200" i="1" dirty="0">
                <a:solidFill>
                  <a:schemeClr val="bg1"/>
                </a:solidFill>
                <a:latin typeface="Pier Sans Light" pitchFamily="2" charset="77"/>
              </a:rPr>
              <a:t>Retocador: Dany Sotelo</a:t>
            </a:r>
          </a:p>
        </p:txBody>
      </p:sp>
      <p:pic>
        <p:nvPicPr>
          <p:cNvPr id="15" name="Imagen 14">
            <a:extLst>
              <a:ext uri="{FF2B5EF4-FFF2-40B4-BE49-F238E27FC236}">
                <a16:creationId xmlns:a16="http://schemas.microsoft.com/office/drawing/2014/main" id="{F0445553-ECAF-7448-945D-7A719998B29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6796" y="-54244"/>
            <a:ext cx="12334119" cy="6912245"/>
          </a:xfrm>
          <a:prstGeom prst="rect">
            <a:avLst/>
          </a:prstGeom>
        </p:spPr>
      </p:pic>
      <p:sp>
        <p:nvSpPr>
          <p:cNvPr id="16" name="CuadroTexto 15">
            <a:extLst>
              <a:ext uri="{FF2B5EF4-FFF2-40B4-BE49-F238E27FC236}">
                <a16:creationId xmlns:a16="http://schemas.microsoft.com/office/drawing/2014/main" id="{38BF13BF-939E-6049-B8D7-618AE815E932}"/>
              </a:ext>
            </a:extLst>
          </p:cNvPr>
          <p:cNvSpPr txBox="1"/>
          <p:nvPr/>
        </p:nvSpPr>
        <p:spPr>
          <a:xfrm>
            <a:off x="3734765" y="656785"/>
            <a:ext cx="2928394" cy="523220"/>
          </a:xfrm>
          <a:prstGeom prst="rect">
            <a:avLst/>
          </a:prstGeom>
          <a:noFill/>
        </p:spPr>
        <p:txBody>
          <a:bodyPr wrap="square" rtlCol="0">
            <a:spAutoFit/>
          </a:bodyPr>
          <a:lstStyle/>
          <a:p>
            <a:r>
              <a:rPr lang="es-PE" sz="2800" b="1" dirty="0">
                <a:solidFill>
                  <a:srgbClr val="9D9154"/>
                </a:solidFill>
                <a:latin typeface="Arial" panose="020B0604020202020204" pitchFamily="34" charset="0"/>
                <a:cs typeface="Arial" panose="020B0604020202020204" pitchFamily="34" charset="0"/>
              </a:rPr>
              <a:t>Hocico</a:t>
            </a:r>
          </a:p>
        </p:txBody>
      </p:sp>
      <p:sp>
        <p:nvSpPr>
          <p:cNvPr id="17" name="CuadroTexto 16">
            <a:extLst>
              <a:ext uri="{FF2B5EF4-FFF2-40B4-BE49-F238E27FC236}">
                <a16:creationId xmlns:a16="http://schemas.microsoft.com/office/drawing/2014/main" id="{7CED8AA6-83B3-1140-B02D-22752251FAEE}"/>
              </a:ext>
            </a:extLst>
          </p:cNvPr>
          <p:cNvSpPr txBox="1"/>
          <p:nvPr/>
        </p:nvSpPr>
        <p:spPr>
          <a:xfrm>
            <a:off x="3734765" y="1281433"/>
            <a:ext cx="7932515" cy="338554"/>
          </a:xfrm>
          <a:prstGeom prst="rect">
            <a:avLst/>
          </a:prstGeom>
          <a:noFill/>
        </p:spPr>
        <p:txBody>
          <a:bodyPr wrap="square" rtlCol="0">
            <a:spAutoFit/>
          </a:bodyPr>
          <a:lstStyle/>
          <a:p>
            <a:r>
              <a:rPr lang="es-PE" sz="1600" dirty="0">
                <a:solidFill>
                  <a:schemeClr val="tx1">
                    <a:lumMod val="75000"/>
                    <a:lumOff val="25000"/>
                  </a:schemeClr>
                </a:solidFill>
                <a:latin typeface="Arial" panose="020B0604020202020204" pitchFamily="34" charset="0"/>
                <a:cs typeface="Arial" panose="020B0604020202020204" pitchFamily="34" charset="0"/>
              </a:rPr>
              <a:t>Visto de perfil, mantiene una línea recta.</a:t>
            </a:r>
          </a:p>
        </p:txBody>
      </p:sp>
      <p:sp>
        <p:nvSpPr>
          <p:cNvPr id="8" name="CuadroTexto 7">
            <a:extLst>
              <a:ext uri="{FF2B5EF4-FFF2-40B4-BE49-F238E27FC236}">
                <a16:creationId xmlns:a16="http://schemas.microsoft.com/office/drawing/2014/main" id="{9D716867-4205-7945-943D-A08185948B55}"/>
              </a:ext>
            </a:extLst>
          </p:cNvPr>
          <p:cNvSpPr txBox="1"/>
          <p:nvPr/>
        </p:nvSpPr>
        <p:spPr>
          <a:xfrm>
            <a:off x="594135" y="965529"/>
            <a:ext cx="2548459" cy="954107"/>
          </a:xfrm>
          <a:prstGeom prst="rect">
            <a:avLst/>
          </a:prstGeom>
          <a:noFill/>
        </p:spPr>
        <p:txBody>
          <a:bodyPr wrap="square" rtlCol="0">
            <a:spAutoFit/>
          </a:bodyPr>
          <a:lstStyle/>
          <a:p>
            <a:r>
              <a:rPr lang="es-PE" sz="2800" b="1" dirty="0">
                <a:solidFill>
                  <a:schemeClr val="bg1"/>
                </a:solidFill>
                <a:latin typeface="Arial" panose="020B0604020202020204" pitchFamily="34" charset="0"/>
                <a:cs typeface="Arial" panose="020B0604020202020204" pitchFamily="34" charset="0"/>
              </a:rPr>
              <a:t>02.</a:t>
            </a:r>
          </a:p>
          <a:p>
            <a:r>
              <a:rPr lang="es-PE" sz="2800" b="1" dirty="0">
                <a:solidFill>
                  <a:schemeClr val="bg1"/>
                </a:solidFill>
                <a:latin typeface="Arial" panose="020B0604020202020204" pitchFamily="34" charset="0"/>
                <a:cs typeface="Arial" panose="020B0604020202020204" pitchFamily="34" charset="0"/>
              </a:rPr>
              <a:t>Región facial</a:t>
            </a:r>
          </a:p>
        </p:txBody>
      </p:sp>
      <p:sp>
        <p:nvSpPr>
          <p:cNvPr id="11" name="Rectángulo redondeado 10">
            <a:extLst>
              <a:ext uri="{FF2B5EF4-FFF2-40B4-BE49-F238E27FC236}">
                <a16:creationId xmlns:a16="http://schemas.microsoft.com/office/drawing/2014/main" id="{58BABC6B-3AFA-9A44-93AA-5116C639C068}"/>
              </a:ext>
            </a:extLst>
          </p:cNvPr>
          <p:cNvSpPr/>
          <p:nvPr/>
        </p:nvSpPr>
        <p:spPr>
          <a:xfrm>
            <a:off x="5198962" y="2298409"/>
            <a:ext cx="2216741" cy="646616"/>
          </a:xfrm>
          <a:prstGeom prst="roundRect">
            <a:avLst/>
          </a:prstGeom>
          <a:solidFill>
            <a:srgbClr val="9C9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ysClr val="windowText" lastClr="000000"/>
              </a:solidFill>
            </a:endParaRPr>
          </a:p>
        </p:txBody>
      </p:sp>
      <p:sp>
        <p:nvSpPr>
          <p:cNvPr id="12" name="CuadroTexto 11">
            <a:extLst>
              <a:ext uri="{FF2B5EF4-FFF2-40B4-BE49-F238E27FC236}">
                <a16:creationId xmlns:a16="http://schemas.microsoft.com/office/drawing/2014/main" id="{F2B3905A-FE7F-A44C-92BB-790375E8F9A0}"/>
              </a:ext>
            </a:extLst>
          </p:cNvPr>
          <p:cNvSpPr txBox="1"/>
          <p:nvPr/>
        </p:nvSpPr>
        <p:spPr>
          <a:xfrm>
            <a:off x="5425727" y="2358382"/>
            <a:ext cx="1763209" cy="523220"/>
          </a:xfrm>
          <a:prstGeom prst="rect">
            <a:avLst/>
          </a:prstGeom>
          <a:noFill/>
        </p:spPr>
        <p:txBody>
          <a:bodyPr wrap="square" rtlCol="0">
            <a:spAutoFit/>
          </a:bodyPr>
          <a:lstStyle/>
          <a:p>
            <a:pPr algn="ctr"/>
            <a:r>
              <a:rPr lang="es-PE" sz="1400" dirty="0">
                <a:solidFill>
                  <a:schemeClr val="bg1"/>
                </a:solidFill>
                <a:latin typeface="Arial" panose="020B0604020202020204" pitchFamily="34" charset="0"/>
                <a:cs typeface="Arial" panose="020B0604020202020204" pitchFamily="34" charset="0"/>
              </a:rPr>
              <a:t>LÍNEA SUPERIOR RECTA</a:t>
            </a:r>
          </a:p>
        </p:txBody>
      </p:sp>
      <p:sp>
        <p:nvSpPr>
          <p:cNvPr id="13" name="Rectángulo redondeado 12">
            <a:extLst>
              <a:ext uri="{FF2B5EF4-FFF2-40B4-BE49-F238E27FC236}">
                <a16:creationId xmlns:a16="http://schemas.microsoft.com/office/drawing/2014/main" id="{D3E21906-5D05-5141-8360-E6C94F198AAD}"/>
              </a:ext>
            </a:extLst>
          </p:cNvPr>
          <p:cNvSpPr/>
          <p:nvPr/>
        </p:nvSpPr>
        <p:spPr>
          <a:xfrm>
            <a:off x="8249651" y="2298409"/>
            <a:ext cx="2237011" cy="646616"/>
          </a:xfrm>
          <a:prstGeom prst="roundRect">
            <a:avLst/>
          </a:prstGeom>
          <a:solidFill>
            <a:srgbClr val="9C9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ysClr val="windowText" lastClr="000000"/>
              </a:solidFill>
            </a:endParaRPr>
          </a:p>
        </p:txBody>
      </p:sp>
      <p:sp>
        <p:nvSpPr>
          <p:cNvPr id="14" name="CuadroTexto 13">
            <a:extLst>
              <a:ext uri="{FF2B5EF4-FFF2-40B4-BE49-F238E27FC236}">
                <a16:creationId xmlns:a16="http://schemas.microsoft.com/office/drawing/2014/main" id="{E827E181-1235-5442-A29D-1C02A3AADB85}"/>
              </a:ext>
            </a:extLst>
          </p:cNvPr>
          <p:cNvSpPr txBox="1"/>
          <p:nvPr/>
        </p:nvSpPr>
        <p:spPr>
          <a:xfrm>
            <a:off x="8361773" y="2360107"/>
            <a:ext cx="2012766" cy="523220"/>
          </a:xfrm>
          <a:prstGeom prst="rect">
            <a:avLst/>
          </a:prstGeom>
          <a:noFill/>
        </p:spPr>
        <p:txBody>
          <a:bodyPr wrap="square" rtlCol="0">
            <a:spAutoFit/>
          </a:bodyPr>
          <a:lstStyle/>
          <a:p>
            <a:pPr algn="ctr"/>
            <a:r>
              <a:rPr lang="es-PE" sz="1400" dirty="0">
                <a:solidFill>
                  <a:schemeClr val="bg1"/>
                </a:solidFill>
                <a:latin typeface="Arial" panose="020B0604020202020204" pitchFamily="34" charset="0"/>
                <a:cs typeface="Arial" panose="020B0604020202020204" pitchFamily="34" charset="0"/>
              </a:rPr>
              <a:t>ÁNGULOS DEL HOCICO</a:t>
            </a:r>
          </a:p>
        </p:txBody>
      </p:sp>
    </p:spTree>
    <p:extLst>
      <p:ext uri="{BB962C8B-B14F-4D97-AF65-F5344CB8AC3E}">
        <p14:creationId xmlns:p14="http://schemas.microsoft.com/office/powerpoint/2010/main" val="4216073469"/>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CuadroTexto 9">
            <a:extLst>
              <a:ext uri="{FF2B5EF4-FFF2-40B4-BE49-F238E27FC236}">
                <a16:creationId xmlns:a16="http://schemas.microsoft.com/office/drawing/2014/main" id="{88A23458-20A5-DC4A-9425-A003F6554523}"/>
              </a:ext>
            </a:extLst>
          </p:cNvPr>
          <p:cNvSpPr txBox="1"/>
          <p:nvPr/>
        </p:nvSpPr>
        <p:spPr>
          <a:xfrm>
            <a:off x="915042" y="3111309"/>
            <a:ext cx="55018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28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Labios</a:t>
            </a:r>
          </a:p>
        </p:txBody>
      </p:sp>
      <p:sp>
        <p:nvSpPr>
          <p:cNvPr id="12" name="CuadroTexto 11">
            <a:extLst>
              <a:ext uri="{FF2B5EF4-FFF2-40B4-BE49-F238E27FC236}">
                <a16:creationId xmlns:a16="http://schemas.microsoft.com/office/drawing/2014/main" id="{82F21AA2-B0EC-C74F-9B49-52040D52836F}"/>
              </a:ext>
            </a:extLst>
          </p:cNvPr>
          <p:cNvSpPr txBox="1"/>
          <p:nvPr/>
        </p:nvSpPr>
        <p:spPr>
          <a:xfrm>
            <a:off x="929110" y="3694686"/>
            <a:ext cx="3305266"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PE" sz="1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Los labios deberán ser lo más tirantes posible y adheridos a las encías.</a:t>
            </a:r>
          </a:p>
        </p:txBody>
      </p:sp>
      <p:sp>
        <p:nvSpPr>
          <p:cNvPr id="5" name="CuadroTexto 4">
            <a:extLst>
              <a:ext uri="{FF2B5EF4-FFF2-40B4-BE49-F238E27FC236}">
                <a16:creationId xmlns:a16="http://schemas.microsoft.com/office/drawing/2014/main" id="{488116C2-CBEF-764A-9E26-B16C864740EB}"/>
              </a:ext>
            </a:extLst>
          </p:cNvPr>
          <p:cNvSpPr txBox="1"/>
          <p:nvPr/>
        </p:nvSpPr>
        <p:spPr>
          <a:xfrm>
            <a:off x="521147" y="1362369"/>
            <a:ext cx="254845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02.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Región facial</a:t>
            </a:r>
          </a:p>
        </p:txBody>
      </p:sp>
    </p:spTree>
    <p:extLst>
      <p:ext uri="{BB962C8B-B14F-4D97-AF65-F5344CB8AC3E}">
        <p14:creationId xmlns:p14="http://schemas.microsoft.com/office/powerpoint/2010/main" val="1881997221"/>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CuadroTexto 7">
            <a:extLst>
              <a:ext uri="{FF2B5EF4-FFF2-40B4-BE49-F238E27FC236}">
                <a16:creationId xmlns:a16="http://schemas.microsoft.com/office/drawing/2014/main" id="{76E21FA7-7ADA-E948-9AEB-32AA45D70E43}"/>
              </a:ext>
            </a:extLst>
          </p:cNvPr>
          <p:cNvSpPr txBox="1"/>
          <p:nvPr/>
        </p:nvSpPr>
        <p:spPr>
          <a:xfrm>
            <a:off x="7466745" y="887563"/>
            <a:ext cx="3269594" cy="461665"/>
          </a:xfrm>
          <a:prstGeom prst="rect">
            <a:avLst/>
          </a:prstGeom>
          <a:noFill/>
        </p:spPr>
        <p:txBody>
          <a:bodyPr wrap="square" rtlCol="0">
            <a:spAutoFit/>
          </a:bodyPr>
          <a:lstStyle/>
          <a:p>
            <a:r>
              <a:rPr lang="es-PE" sz="2400" b="1" dirty="0">
                <a:solidFill>
                  <a:srgbClr val="9D9154"/>
                </a:solidFill>
                <a:latin typeface="Arial" panose="020B0604020202020204" pitchFamily="34" charset="0"/>
                <a:cs typeface="Arial" panose="020B0604020202020204" pitchFamily="34" charset="0"/>
              </a:rPr>
              <a:t>Mandíbulas / Dientes</a:t>
            </a:r>
          </a:p>
        </p:txBody>
      </p:sp>
      <p:sp>
        <p:nvSpPr>
          <p:cNvPr id="9" name="CuadroTexto 8">
            <a:extLst>
              <a:ext uri="{FF2B5EF4-FFF2-40B4-BE49-F238E27FC236}">
                <a16:creationId xmlns:a16="http://schemas.microsoft.com/office/drawing/2014/main" id="{3D355547-1CFB-DC4F-B605-83617CAE8479}"/>
              </a:ext>
            </a:extLst>
          </p:cNvPr>
          <p:cNvSpPr txBox="1"/>
          <p:nvPr/>
        </p:nvSpPr>
        <p:spPr>
          <a:xfrm>
            <a:off x="7497174" y="1446043"/>
            <a:ext cx="3907425" cy="1815882"/>
          </a:xfrm>
          <a:prstGeom prst="rect">
            <a:avLst/>
          </a:prstGeom>
          <a:noFill/>
        </p:spPr>
        <p:txBody>
          <a:bodyPr wrap="square" rtlCol="0">
            <a:spAutoFit/>
          </a:bodyPr>
          <a:lstStyle/>
          <a:p>
            <a:pPr algn="just"/>
            <a:r>
              <a:rPr lang="es-PE" sz="1600" dirty="0">
                <a:solidFill>
                  <a:schemeClr val="tx1">
                    <a:lumMod val="75000"/>
                    <a:lumOff val="25000"/>
                  </a:schemeClr>
                </a:solidFill>
                <a:latin typeface="Arial" panose="020B0604020202020204" pitchFamily="34" charset="0"/>
                <a:cs typeface="Arial" panose="020B0604020202020204" pitchFamily="34" charset="0"/>
              </a:rPr>
              <a:t>Los incisivos deberán encajar para una mordida en tijera. En la variedad desnuda se permite la ausencia de uno o más piezas dentales. En la variedad con pelo la dentición debe ser completa con dientes de desarrollo y posición normal. La mandíbula es poco desarrollada.</a:t>
            </a:r>
          </a:p>
        </p:txBody>
      </p:sp>
      <p:sp>
        <p:nvSpPr>
          <p:cNvPr id="5" name="CuadroTexto 4">
            <a:extLst>
              <a:ext uri="{FF2B5EF4-FFF2-40B4-BE49-F238E27FC236}">
                <a16:creationId xmlns:a16="http://schemas.microsoft.com/office/drawing/2014/main" id="{312E897C-543C-C846-9DD6-592C40B6D55F}"/>
              </a:ext>
            </a:extLst>
          </p:cNvPr>
          <p:cNvSpPr txBox="1"/>
          <p:nvPr/>
        </p:nvSpPr>
        <p:spPr>
          <a:xfrm>
            <a:off x="667708" y="970161"/>
            <a:ext cx="2548459" cy="954107"/>
          </a:xfrm>
          <a:prstGeom prst="rect">
            <a:avLst/>
          </a:prstGeom>
          <a:noFill/>
        </p:spPr>
        <p:txBody>
          <a:bodyPr wrap="square" rtlCol="0">
            <a:spAutoFit/>
          </a:bodyPr>
          <a:lstStyle/>
          <a:p>
            <a:r>
              <a:rPr lang="es-PE" sz="2800" b="1" dirty="0">
                <a:solidFill>
                  <a:schemeClr val="bg1"/>
                </a:solidFill>
                <a:latin typeface="Arial" panose="020B0604020202020204" pitchFamily="34" charset="0"/>
                <a:cs typeface="Arial" panose="020B0604020202020204" pitchFamily="34" charset="0"/>
              </a:rPr>
              <a:t>02.</a:t>
            </a:r>
          </a:p>
          <a:p>
            <a:r>
              <a:rPr lang="es-PE" sz="2800" b="1" dirty="0">
                <a:solidFill>
                  <a:schemeClr val="bg1"/>
                </a:solidFill>
                <a:latin typeface="Arial" panose="020B0604020202020204" pitchFamily="34" charset="0"/>
                <a:cs typeface="Arial" panose="020B0604020202020204" pitchFamily="34" charset="0"/>
              </a:rPr>
              <a:t>Región facial</a:t>
            </a:r>
            <a:endParaRPr lang="es-PE" sz="2400" b="1" dirty="0">
              <a:solidFill>
                <a:schemeClr val="bg1"/>
              </a:solidFill>
              <a:latin typeface="Arial" panose="020B0604020202020204" pitchFamily="34" charset="0"/>
              <a:cs typeface="Arial" panose="020B0604020202020204" pitchFamily="34" charset="0"/>
            </a:endParaRPr>
          </a:p>
        </p:txBody>
      </p:sp>
      <p:cxnSp>
        <p:nvCxnSpPr>
          <p:cNvPr id="12" name="Conector recto 11">
            <a:extLst>
              <a:ext uri="{FF2B5EF4-FFF2-40B4-BE49-F238E27FC236}">
                <a16:creationId xmlns:a16="http://schemas.microsoft.com/office/drawing/2014/main" id="{6D2336EC-A0EF-4E93-8540-CAE14FE1D696}"/>
              </a:ext>
            </a:extLst>
          </p:cNvPr>
          <p:cNvCxnSpPr/>
          <p:nvPr/>
        </p:nvCxnSpPr>
        <p:spPr>
          <a:xfrm flipV="1">
            <a:off x="10883900" y="1118396"/>
            <a:ext cx="1133622" cy="11904"/>
          </a:xfrm>
          <a:prstGeom prst="line">
            <a:avLst/>
          </a:prstGeom>
          <a:ln w="25400">
            <a:solidFill>
              <a:srgbClr val="9B904A"/>
            </a:solidFill>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353060183"/>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336C8EB-8B82-874B-B64A-1B92EBC9F57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318" y="-32872"/>
            <a:ext cx="12354634" cy="6923742"/>
          </a:xfrm>
          <a:prstGeom prst="rect">
            <a:avLst/>
          </a:prstGeom>
        </p:spPr>
      </p:pic>
      <p:sp>
        <p:nvSpPr>
          <p:cNvPr id="7" name="CuadroTexto 6">
            <a:extLst>
              <a:ext uri="{FF2B5EF4-FFF2-40B4-BE49-F238E27FC236}">
                <a16:creationId xmlns:a16="http://schemas.microsoft.com/office/drawing/2014/main" id="{94CC5A55-1A87-3248-B984-7E287ED735F5}"/>
              </a:ext>
            </a:extLst>
          </p:cNvPr>
          <p:cNvSpPr txBox="1"/>
          <p:nvPr/>
        </p:nvSpPr>
        <p:spPr>
          <a:xfrm>
            <a:off x="3750199" y="746272"/>
            <a:ext cx="5501831" cy="461665"/>
          </a:xfrm>
          <a:prstGeom prst="rect">
            <a:avLst/>
          </a:prstGeom>
          <a:noFill/>
        </p:spPr>
        <p:txBody>
          <a:bodyPr wrap="square" rtlCol="0">
            <a:spAutoFit/>
          </a:bodyPr>
          <a:lstStyle/>
          <a:p>
            <a:r>
              <a:rPr lang="es-PE" sz="2400" b="1" dirty="0">
                <a:solidFill>
                  <a:srgbClr val="9D9154"/>
                </a:solidFill>
                <a:latin typeface="Arial" panose="020B0604020202020204" pitchFamily="34" charset="0"/>
                <a:cs typeface="Arial" panose="020B0604020202020204" pitchFamily="34" charset="0"/>
              </a:rPr>
              <a:t>Mandíbulas / Dientes</a:t>
            </a:r>
          </a:p>
        </p:txBody>
      </p:sp>
      <p:sp>
        <p:nvSpPr>
          <p:cNvPr id="5" name="CuadroTexto 4">
            <a:extLst>
              <a:ext uri="{FF2B5EF4-FFF2-40B4-BE49-F238E27FC236}">
                <a16:creationId xmlns:a16="http://schemas.microsoft.com/office/drawing/2014/main" id="{9E4637A4-AF74-B44F-B4DE-5EA0B2E0F212}"/>
              </a:ext>
            </a:extLst>
          </p:cNvPr>
          <p:cNvSpPr txBox="1"/>
          <p:nvPr/>
        </p:nvSpPr>
        <p:spPr>
          <a:xfrm>
            <a:off x="667708" y="970161"/>
            <a:ext cx="2548459" cy="954107"/>
          </a:xfrm>
          <a:prstGeom prst="rect">
            <a:avLst/>
          </a:prstGeom>
          <a:noFill/>
        </p:spPr>
        <p:txBody>
          <a:bodyPr wrap="square" rtlCol="0">
            <a:spAutoFit/>
          </a:bodyPr>
          <a:lstStyle/>
          <a:p>
            <a:r>
              <a:rPr lang="es-PE" sz="2800" b="1" dirty="0">
                <a:solidFill>
                  <a:schemeClr val="bg1"/>
                </a:solidFill>
                <a:latin typeface="Arial" panose="020B0604020202020204" pitchFamily="34" charset="0"/>
                <a:cs typeface="Arial" panose="020B0604020202020204" pitchFamily="34" charset="0"/>
              </a:rPr>
              <a:t>02.</a:t>
            </a:r>
          </a:p>
          <a:p>
            <a:r>
              <a:rPr lang="es-PE" sz="2800" b="1" dirty="0">
                <a:solidFill>
                  <a:schemeClr val="bg1"/>
                </a:solidFill>
                <a:latin typeface="Arial" panose="020B0604020202020204" pitchFamily="34" charset="0"/>
                <a:cs typeface="Arial" panose="020B0604020202020204" pitchFamily="34" charset="0"/>
              </a:rPr>
              <a:t>Región facial</a:t>
            </a:r>
          </a:p>
        </p:txBody>
      </p:sp>
      <p:cxnSp>
        <p:nvCxnSpPr>
          <p:cNvPr id="18" name="Conector recto 17">
            <a:extLst>
              <a:ext uri="{FF2B5EF4-FFF2-40B4-BE49-F238E27FC236}">
                <a16:creationId xmlns:a16="http://schemas.microsoft.com/office/drawing/2014/main" id="{720697CB-56A8-DB4B-A028-28AF8CB99E94}"/>
              </a:ext>
            </a:extLst>
          </p:cNvPr>
          <p:cNvCxnSpPr>
            <a:cxnSpLocks/>
          </p:cNvCxnSpPr>
          <p:nvPr/>
        </p:nvCxnSpPr>
        <p:spPr>
          <a:xfrm>
            <a:off x="808534" y="2001212"/>
            <a:ext cx="0" cy="2820408"/>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Rectángulo redondeado 19">
            <a:extLst>
              <a:ext uri="{FF2B5EF4-FFF2-40B4-BE49-F238E27FC236}">
                <a16:creationId xmlns:a16="http://schemas.microsoft.com/office/drawing/2014/main" id="{E1867359-BFC5-5140-9E57-ED2D7979C7AA}"/>
              </a:ext>
            </a:extLst>
          </p:cNvPr>
          <p:cNvSpPr/>
          <p:nvPr/>
        </p:nvSpPr>
        <p:spPr>
          <a:xfrm>
            <a:off x="4233605" y="1583529"/>
            <a:ext cx="2010648" cy="523220"/>
          </a:xfrm>
          <a:prstGeom prst="roundRect">
            <a:avLst/>
          </a:prstGeom>
          <a:solidFill>
            <a:srgbClr val="9C9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ysClr val="windowText" lastClr="000000"/>
              </a:solidFill>
            </a:endParaRPr>
          </a:p>
        </p:txBody>
      </p:sp>
      <p:sp>
        <p:nvSpPr>
          <p:cNvPr id="21" name="CuadroTexto 20">
            <a:extLst>
              <a:ext uri="{FF2B5EF4-FFF2-40B4-BE49-F238E27FC236}">
                <a16:creationId xmlns:a16="http://schemas.microsoft.com/office/drawing/2014/main" id="{6E9793E2-541D-614D-91E2-BBD68EC54037}"/>
              </a:ext>
            </a:extLst>
          </p:cNvPr>
          <p:cNvSpPr txBox="1"/>
          <p:nvPr/>
        </p:nvSpPr>
        <p:spPr>
          <a:xfrm>
            <a:off x="4307741" y="1586474"/>
            <a:ext cx="1862375" cy="523220"/>
          </a:xfrm>
          <a:prstGeom prst="rect">
            <a:avLst/>
          </a:prstGeom>
          <a:noFill/>
        </p:spPr>
        <p:txBody>
          <a:bodyPr wrap="square" rtlCol="0">
            <a:spAutoFit/>
          </a:bodyPr>
          <a:lstStyle/>
          <a:p>
            <a:pPr algn="ctr"/>
            <a:r>
              <a:rPr lang="es-PE" sz="1400" dirty="0">
                <a:solidFill>
                  <a:schemeClr val="bg1"/>
                </a:solidFill>
                <a:latin typeface="Arial" panose="020B0604020202020204" pitchFamily="34" charset="0"/>
                <a:cs typeface="Arial" panose="020B0604020202020204" pitchFamily="34" charset="0"/>
              </a:rPr>
              <a:t>MORDIDA CORRECTA</a:t>
            </a:r>
          </a:p>
        </p:txBody>
      </p:sp>
      <p:sp>
        <p:nvSpPr>
          <p:cNvPr id="22" name="Rectángulo redondeado 21">
            <a:extLst>
              <a:ext uri="{FF2B5EF4-FFF2-40B4-BE49-F238E27FC236}">
                <a16:creationId xmlns:a16="http://schemas.microsoft.com/office/drawing/2014/main" id="{E5390007-CCE5-1147-8F4A-042E5EE57E38}"/>
              </a:ext>
            </a:extLst>
          </p:cNvPr>
          <p:cNvSpPr/>
          <p:nvPr/>
        </p:nvSpPr>
        <p:spPr>
          <a:xfrm>
            <a:off x="8377179" y="1583529"/>
            <a:ext cx="1763210" cy="523220"/>
          </a:xfrm>
          <a:prstGeom prst="roundRect">
            <a:avLst/>
          </a:prstGeom>
          <a:solidFill>
            <a:srgbClr val="9C9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ysClr val="windowText" lastClr="000000"/>
              </a:solidFill>
            </a:endParaRPr>
          </a:p>
        </p:txBody>
      </p:sp>
      <p:sp>
        <p:nvSpPr>
          <p:cNvPr id="23" name="CuadroTexto 22">
            <a:extLst>
              <a:ext uri="{FF2B5EF4-FFF2-40B4-BE49-F238E27FC236}">
                <a16:creationId xmlns:a16="http://schemas.microsoft.com/office/drawing/2014/main" id="{0E7ECCE0-E440-2B4D-8C57-B25ED79463FB}"/>
              </a:ext>
            </a:extLst>
          </p:cNvPr>
          <p:cNvSpPr txBox="1"/>
          <p:nvPr/>
        </p:nvSpPr>
        <p:spPr>
          <a:xfrm>
            <a:off x="8364274" y="1583529"/>
            <a:ext cx="1763209" cy="523220"/>
          </a:xfrm>
          <a:prstGeom prst="rect">
            <a:avLst/>
          </a:prstGeom>
          <a:noFill/>
        </p:spPr>
        <p:txBody>
          <a:bodyPr wrap="square" rtlCol="0">
            <a:spAutoFit/>
          </a:bodyPr>
          <a:lstStyle/>
          <a:p>
            <a:pPr algn="ctr"/>
            <a:r>
              <a:rPr lang="es-PE" sz="1400" dirty="0">
                <a:solidFill>
                  <a:schemeClr val="bg1"/>
                </a:solidFill>
                <a:latin typeface="Arial" panose="020B0604020202020204" pitchFamily="34" charset="0"/>
                <a:cs typeface="Arial" panose="020B0604020202020204" pitchFamily="34" charset="0"/>
              </a:rPr>
              <a:t>MORDIDA INCORRECTA</a:t>
            </a:r>
          </a:p>
        </p:txBody>
      </p:sp>
      <p:sp>
        <p:nvSpPr>
          <p:cNvPr id="24" name="CuadroTexto 23">
            <a:extLst>
              <a:ext uri="{FF2B5EF4-FFF2-40B4-BE49-F238E27FC236}">
                <a16:creationId xmlns:a16="http://schemas.microsoft.com/office/drawing/2014/main" id="{AC6F78A5-7F77-7C4C-91F5-F8788CD06BD2}"/>
              </a:ext>
            </a:extLst>
          </p:cNvPr>
          <p:cNvSpPr txBox="1"/>
          <p:nvPr/>
        </p:nvSpPr>
        <p:spPr>
          <a:xfrm>
            <a:off x="3734604" y="4428761"/>
            <a:ext cx="851800" cy="461665"/>
          </a:xfrm>
          <a:prstGeom prst="rect">
            <a:avLst/>
          </a:prstGeom>
          <a:noFill/>
        </p:spPr>
        <p:txBody>
          <a:bodyPr wrap="square" rtlCol="0">
            <a:spAutoFit/>
          </a:bodyPr>
          <a:lstStyle/>
          <a:p>
            <a:pPr algn="ctr"/>
            <a:r>
              <a:rPr lang="en-US" sz="1200" dirty="0" err="1">
                <a:latin typeface="Arial" panose="020B0604020202020204" pitchFamily="34" charset="0"/>
                <a:cs typeface="Arial" panose="020B0604020202020204" pitchFamily="34" charset="0"/>
              </a:rPr>
              <a:t>Mordida</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en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tijera</a:t>
            </a:r>
            <a:endParaRPr lang="es-PE" sz="1200" dirty="0">
              <a:latin typeface="Arial" panose="020B0604020202020204" pitchFamily="34" charset="0"/>
              <a:cs typeface="Arial" panose="020B0604020202020204" pitchFamily="34" charset="0"/>
            </a:endParaRPr>
          </a:p>
        </p:txBody>
      </p:sp>
      <p:sp>
        <p:nvSpPr>
          <p:cNvPr id="26" name="CuadroTexto 25">
            <a:extLst>
              <a:ext uri="{FF2B5EF4-FFF2-40B4-BE49-F238E27FC236}">
                <a16:creationId xmlns:a16="http://schemas.microsoft.com/office/drawing/2014/main" id="{1F58E32D-4183-4945-A8D5-995934BF96CF}"/>
              </a:ext>
            </a:extLst>
          </p:cNvPr>
          <p:cNvSpPr txBox="1"/>
          <p:nvPr/>
        </p:nvSpPr>
        <p:spPr>
          <a:xfrm>
            <a:off x="8578950" y="2168916"/>
            <a:ext cx="1359668" cy="276999"/>
          </a:xfrm>
          <a:prstGeom prst="rect">
            <a:avLst/>
          </a:prstGeom>
          <a:noFill/>
        </p:spPr>
        <p:txBody>
          <a:bodyPr wrap="none" rtlCol="0">
            <a:spAutoFit/>
          </a:bodyPr>
          <a:lstStyle/>
          <a:p>
            <a:pPr algn="ctr"/>
            <a:r>
              <a:rPr lang="en-US" sz="1200" dirty="0" err="1">
                <a:latin typeface="Arial" panose="020B0604020202020204" pitchFamily="34" charset="0"/>
                <a:cs typeface="Arial" panose="020B0604020202020204" pitchFamily="34" charset="0"/>
              </a:rPr>
              <a:t>Mordida</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en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pinza</a:t>
            </a:r>
            <a:endParaRPr lang="es-PE" sz="1200" dirty="0">
              <a:latin typeface="Arial" panose="020B0604020202020204" pitchFamily="34" charset="0"/>
              <a:cs typeface="Arial" panose="020B0604020202020204" pitchFamily="34" charset="0"/>
            </a:endParaRPr>
          </a:p>
        </p:txBody>
      </p:sp>
      <p:sp>
        <p:nvSpPr>
          <p:cNvPr id="27" name="CuadroTexto 26">
            <a:extLst>
              <a:ext uri="{FF2B5EF4-FFF2-40B4-BE49-F238E27FC236}">
                <a16:creationId xmlns:a16="http://schemas.microsoft.com/office/drawing/2014/main" id="{D9094618-3B83-9644-A7F1-7410C8F4206B}"/>
              </a:ext>
            </a:extLst>
          </p:cNvPr>
          <p:cNvSpPr txBox="1"/>
          <p:nvPr/>
        </p:nvSpPr>
        <p:spPr>
          <a:xfrm>
            <a:off x="7599815" y="4439512"/>
            <a:ext cx="1045479" cy="276999"/>
          </a:xfrm>
          <a:prstGeom prst="rect">
            <a:avLst/>
          </a:prstGeom>
          <a:noFill/>
        </p:spPr>
        <p:txBody>
          <a:bodyPr wrap="none" rtlCol="0">
            <a:spAutoFit/>
          </a:bodyPr>
          <a:lstStyle/>
          <a:p>
            <a:pPr algn="ctr"/>
            <a:r>
              <a:rPr lang="en-US" sz="1200" dirty="0" err="1">
                <a:latin typeface="Arial" panose="020B0604020202020204" pitchFamily="34" charset="0"/>
                <a:cs typeface="Arial" panose="020B0604020202020204" pitchFamily="34" charset="0"/>
              </a:rPr>
              <a:t>Prognatismo</a:t>
            </a:r>
            <a:endParaRPr lang="es-PE" sz="1200" dirty="0">
              <a:latin typeface="Arial" panose="020B0604020202020204" pitchFamily="34" charset="0"/>
              <a:cs typeface="Arial" panose="020B0604020202020204" pitchFamily="34" charset="0"/>
            </a:endParaRPr>
          </a:p>
        </p:txBody>
      </p:sp>
      <p:sp>
        <p:nvSpPr>
          <p:cNvPr id="28" name="CuadroTexto 27">
            <a:extLst>
              <a:ext uri="{FF2B5EF4-FFF2-40B4-BE49-F238E27FC236}">
                <a16:creationId xmlns:a16="http://schemas.microsoft.com/office/drawing/2014/main" id="{5845BB40-7B65-1F4D-B8E7-796D825D1DA7}"/>
              </a:ext>
            </a:extLst>
          </p:cNvPr>
          <p:cNvSpPr txBox="1"/>
          <p:nvPr/>
        </p:nvSpPr>
        <p:spPr>
          <a:xfrm>
            <a:off x="9600818" y="4431853"/>
            <a:ext cx="1079143" cy="276999"/>
          </a:xfrm>
          <a:prstGeom prst="rect">
            <a:avLst/>
          </a:prstGeom>
          <a:noFill/>
        </p:spPr>
        <p:txBody>
          <a:bodyPr wrap="none" rtlCol="0">
            <a:spAutoFit/>
          </a:bodyPr>
          <a:lstStyle/>
          <a:p>
            <a:pPr algn="ctr"/>
            <a:r>
              <a:rPr lang="en-US" sz="1200" dirty="0" err="1">
                <a:latin typeface="Arial" panose="020B0604020202020204" pitchFamily="34" charset="0"/>
                <a:cs typeface="Arial" panose="020B0604020202020204" pitchFamily="34" charset="0"/>
              </a:rPr>
              <a:t>Enognatismo</a:t>
            </a:r>
            <a:endParaRPr lang="es-P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4570581"/>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336C8EB-8B82-874B-B64A-1B92EBC9F57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318" y="-32873"/>
            <a:ext cx="12354634" cy="6923743"/>
          </a:xfrm>
          <a:prstGeom prst="rect">
            <a:avLst/>
          </a:prstGeom>
        </p:spPr>
      </p:pic>
      <p:sp>
        <p:nvSpPr>
          <p:cNvPr id="7" name="CuadroTexto 6">
            <a:extLst>
              <a:ext uri="{FF2B5EF4-FFF2-40B4-BE49-F238E27FC236}">
                <a16:creationId xmlns:a16="http://schemas.microsoft.com/office/drawing/2014/main" id="{143F3D64-6DD5-0247-9D52-A89C94F85C81}"/>
              </a:ext>
            </a:extLst>
          </p:cNvPr>
          <p:cNvSpPr txBox="1"/>
          <p:nvPr/>
        </p:nvSpPr>
        <p:spPr>
          <a:xfrm>
            <a:off x="3750199" y="746272"/>
            <a:ext cx="5501831" cy="461665"/>
          </a:xfrm>
          <a:prstGeom prst="rect">
            <a:avLst/>
          </a:prstGeom>
          <a:noFill/>
        </p:spPr>
        <p:txBody>
          <a:bodyPr wrap="square" rtlCol="0">
            <a:spAutoFit/>
          </a:bodyPr>
          <a:lstStyle/>
          <a:p>
            <a:r>
              <a:rPr lang="es-PE" sz="2400" b="1" dirty="0">
                <a:solidFill>
                  <a:srgbClr val="9D9154"/>
                </a:solidFill>
                <a:latin typeface="Arial" panose="020B0604020202020204" pitchFamily="34" charset="0"/>
                <a:cs typeface="Arial" panose="020B0604020202020204" pitchFamily="34" charset="0"/>
              </a:rPr>
              <a:t>Mandíbulas / Dientes</a:t>
            </a:r>
          </a:p>
        </p:txBody>
      </p:sp>
      <p:sp>
        <p:nvSpPr>
          <p:cNvPr id="5" name="CuadroTexto 4">
            <a:extLst>
              <a:ext uri="{FF2B5EF4-FFF2-40B4-BE49-F238E27FC236}">
                <a16:creationId xmlns:a16="http://schemas.microsoft.com/office/drawing/2014/main" id="{EDE538FB-FB95-D742-A639-80A22CBCDCB7}"/>
              </a:ext>
            </a:extLst>
          </p:cNvPr>
          <p:cNvSpPr txBox="1"/>
          <p:nvPr/>
        </p:nvSpPr>
        <p:spPr>
          <a:xfrm>
            <a:off x="667708" y="970161"/>
            <a:ext cx="2548459" cy="954107"/>
          </a:xfrm>
          <a:prstGeom prst="rect">
            <a:avLst/>
          </a:prstGeom>
          <a:noFill/>
        </p:spPr>
        <p:txBody>
          <a:bodyPr wrap="square" rtlCol="0">
            <a:spAutoFit/>
          </a:bodyPr>
          <a:lstStyle/>
          <a:p>
            <a:r>
              <a:rPr lang="es-PE" sz="2800" b="1" dirty="0">
                <a:solidFill>
                  <a:schemeClr val="bg1"/>
                </a:solidFill>
                <a:latin typeface="Arial" panose="020B0604020202020204" pitchFamily="34" charset="0"/>
                <a:cs typeface="Arial" panose="020B0604020202020204" pitchFamily="34" charset="0"/>
              </a:rPr>
              <a:t>02.</a:t>
            </a:r>
          </a:p>
          <a:p>
            <a:r>
              <a:rPr lang="es-PE" sz="2800" b="1" dirty="0">
                <a:solidFill>
                  <a:schemeClr val="bg1"/>
                </a:solidFill>
                <a:latin typeface="Arial" panose="020B0604020202020204" pitchFamily="34" charset="0"/>
                <a:cs typeface="Arial" panose="020B0604020202020204" pitchFamily="34" charset="0"/>
              </a:rPr>
              <a:t>Región facial</a:t>
            </a:r>
          </a:p>
        </p:txBody>
      </p:sp>
      <p:sp>
        <p:nvSpPr>
          <p:cNvPr id="19" name="Rectángulo redondeado 18">
            <a:extLst>
              <a:ext uri="{FF2B5EF4-FFF2-40B4-BE49-F238E27FC236}">
                <a16:creationId xmlns:a16="http://schemas.microsoft.com/office/drawing/2014/main" id="{3C3CDAEB-94AF-B74B-8FAF-A29FF091F43F}"/>
              </a:ext>
            </a:extLst>
          </p:cNvPr>
          <p:cNvSpPr/>
          <p:nvPr/>
        </p:nvSpPr>
        <p:spPr>
          <a:xfrm>
            <a:off x="4321834" y="1728865"/>
            <a:ext cx="2769079" cy="324091"/>
          </a:xfrm>
          <a:prstGeom prst="roundRect">
            <a:avLst/>
          </a:prstGeom>
          <a:solidFill>
            <a:srgbClr val="9C9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ysClr val="windowText" lastClr="000000"/>
              </a:solidFill>
            </a:endParaRPr>
          </a:p>
        </p:txBody>
      </p:sp>
      <p:sp>
        <p:nvSpPr>
          <p:cNvPr id="22" name="CuadroTexto 21">
            <a:extLst>
              <a:ext uri="{FF2B5EF4-FFF2-40B4-BE49-F238E27FC236}">
                <a16:creationId xmlns:a16="http://schemas.microsoft.com/office/drawing/2014/main" id="{9DDA22CC-67E1-6449-8B64-00409DB52444}"/>
              </a:ext>
            </a:extLst>
          </p:cNvPr>
          <p:cNvSpPr txBox="1"/>
          <p:nvPr/>
        </p:nvSpPr>
        <p:spPr>
          <a:xfrm>
            <a:off x="4610145" y="1737021"/>
            <a:ext cx="2249490" cy="307777"/>
          </a:xfrm>
          <a:prstGeom prst="rect">
            <a:avLst/>
          </a:prstGeom>
          <a:noFill/>
        </p:spPr>
        <p:txBody>
          <a:bodyPr wrap="square" rtlCol="0">
            <a:spAutoFit/>
          </a:bodyPr>
          <a:lstStyle/>
          <a:p>
            <a:pPr algn="ctr"/>
            <a:r>
              <a:rPr lang="es-PE" sz="1400" dirty="0">
                <a:solidFill>
                  <a:schemeClr val="bg1"/>
                </a:solidFill>
                <a:latin typeface="Arial" panose="020B0604020202020204" pitchFamily="34" charset="0"/>
                <a:cs typeface="Arial" panose="020B0604020202020204" pitchFamily="34" charset="0"/>
              </a:rPr>
              <a:t>DENTADURA INFERIOR</a:t>
            </a:r>
          </a:p>
        </p:txBody>
      </p:sp>
      <p:sp>
        <p:nvSpPr>
          <p:cNvPr id="23" name="Rectángulo redondeado 22">
            <a:extLst>
              <a:ext uri="{FF2B5EF4-FFF2-40B4-BE49-F238E27FC236}">
                <a16:creationId xmlns:a16="http://schemas.microsoft.com/office/drawing/2014/main" id="{DA1286BE-20A4-D544-BA35-21FB5FD7B877}"/>
              </a:ext>
            </a:extLst>
          </p:cNvPr>
          <p:cNvSpPr/>
          <p:nvPr/>
        </p:nvSpPr>
        <p:spPr>
          <a:xfrm>
            <a:off x="8143336" y="1728865"/>
            <a:ext cx="2769079" cy="324091"/>
          </a:xfrm>
          <a:prstGeom prst="roundRect">
            <a:avLst/>
          </a:prstGeom>
          <a:solidFill>
            <a:srgbClr val="9C9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ysClr val="windowText" lastClr="000000"/>
              </a:solidFill>
            </a:endParaRPr>
          </a:p>
        </p:txBody>
      </p:sp>
      <p:sp>
        <p:nvSpPr>
          <p:cNvPr id="24" name="CuadroTexto 23">
            <a:extLst>
              <a:ext uri="{FF2B5EF4-FFF2-40B4-BE49-F238E27FC236}">
                <a16:creationId xmlns:a16="http://schemas.microsoft.com/office/drawing/2014/main" id="{7273AD13-CFE6-1D4C-A588-A6039E21C06F}"/>
              </a:ext>
            </a:extLst>
          </p:cNvPr>
          <p:cNvSpPr txBox="1"/>
          <p:nvPr/>
        </p:nvSpPr>
        <p:spPr>
          <a:xfrm>
            <a:off x="8143337" y="1737021"/>
            <a:ext cx="2769078" cy="307777"/>
          </a:xfrm>
          <a:prstGeom prst="rect">
            <a:avLst/>
          </a:prstGeom>
          <a:noFill/>
        </p:spPr>
        <p:txBody>
          <a:bodyPr wrap="square" rtlCol="0">
            <a:spAutoFit/>
          </a:bodyPr>
          <a:lstStyle/>
          <a:p>
            <a:pPr algn="ctr"/>
            <a:r>
              <a:rPr lang="es-PE" sz="1400" dirty="0">
                <a:solidFill>
                  <a:schemeClr val="bg1"/>
                </a:solidFill>
                <a:latin typeface="Arial" panose="020B0604020202020204" pitchFamily="34" charset="0"/>
                <a:cs typeface="Arial" panose="020B0604020202020204" pitchFamily="34" charset="0"/>
              </a:rPr>
              <a:t>DENTADURA SUPERIOR</a:t>
            </a:r>
          </a:p>
        </p:txBody>
      </p:sp>
      <p:sp>
        <p:nvSpPr>
          <p:cNvPr id="2" name="CuadroTexto 1">
            <a:extLst>
              <a:ext uri="{FF2B5EF4-FFF2-40B4-BE49-F238E27FC236}">
                <a16:creationId xmlns:a16="http://schemas.microsoft.com/office/drawing/2014/main" id="{E62613AA-2042-1D49-B05A-AE64FEF7D69C}"/>
              </a:ext>
            </a:extLst>
          </p:cNvPr>
          <p:cNvSpPr txBox="1"/>
          <p:nvPr/>
        </p:nvSpPr>
        <p:spPr>
          <a:xfrm>
            <a:off x="5348405" y="2765795"/>
            <a:ext cx="772969" cy="276999"/>
          </a:xfrm>
          <a:prstGeom prst="rect">
            <a:avLst/>
          </a:prstGeom>
          <a:noFill/>
        </p:spPr>
        <p:txBody>
          <a:bodyPr wrap="none" rtlCol="0">
            <a:spAutoFit/>
          </a:bodyPr>
          <a:lstStyle/>
          <a:p>
            <a:pPr algn="ctr"/>
            <a:r>
              <a:rPr lang="es-PE" sz="1200" dirty="0">
                <a:latin typeface="Arial" panose="020B0604020202020204" pitchFamily="34" charset="0"/>
                <a:cs typeface="Arial" panose="020B0604020202020204" pitchFamily="34" charset="0"/>
              </a:rPr>
              <a:t>Incisivos</a:t>
            </a:r>
          </a:p>
        </p:txBody>
      </p:sp>
      <p:sp>
        <p:nvSpPr>
          <p:cNvPr id="25" name="CuadroTexto 24">
            <a:extLst>
              <a:ext uri="{FF2B5EF4-FFF2-40B4-BE49-F238E27FC236}">
                <a16:creationId xmlns:a16="http://schemas.microsoft.com/office/drawing/2014/main" id="{71E22012-0F2B-2148-93D7-7882AEA55A79}"/>
              </a:ext>
            </a:extLst>
          </p:cNvPr>
          <p:cNvSpPr txBox="1"/>
          <p:nvPr/>
        </p:nvSpPr>
        <p:spPr>
          <a:xfrm>
            <a:off x="5333514" y="3211395"/>
            <a:ext cx="745717" cy="276999"/>
          </a:xfrm>
          <a:prstGeom prst="rect">
            <a:avLst/>
          </a:prstGeom>
          <a:noFill/>
        </p:spPr>
        <p:txBody>
          <a:bodyPr wrap="none" rtlCol="0">
            <a:spAutoFit/>
          </a:bodyPr>
          <a:lstStyle/>
          <a:p>
            <a:pPr algn="ctr"/>
            <a:r>
              <a:rPr lang="es-PE" sz="1200" dirty="0">
                <a:latin typeface="Arial" panose="020B0604020202020204" pitchFamily="34" charset="0"/>
                <a:cs typeface="Arial" panose="020B0604020202020204" pitchFamily="34" charset="0"/>
              </a:rPr>
              <a:t>Caninos</a:t>
            </a:r>
          </a:p>
        </p:txBody>
      </p:sp>
      <p:sp>
        <p:nvSpPr>
          <p:cNvPr id="26" name="CuadroTexto 25">
            <a:extLst>
              <a:ext uri="{FF2B5EF4-FFF2-40B4-BE49-F238E27FC236}">
                <a16:creationId xmlns:a16="http://schemas.microsoft.com/office/drawing/2014/main" id="{B06372AD-1629-814B-B489-C0A4BAADDB7F}"/>
              </a:ext>
            </a:extLst>
          </p:cNvPr>
          <p:cNvSpPr txBox="1"/>
          <p:nvPr/>
        </p:nvSpPr>
        <p:spPr>
          <a:xfrm>
            <a:off x="5250621" y="4112999"/>
            <a:ext cx="968535" cy="276999"/>
          </a:xfrm>
          <a:prstGeom prst="rect">
            <a:avLst/>
          </a:prstGeom>
          <a:noFill/>
        </p:spPr>
        <p:txBody>
          <a:bodyPr wrap="none" rtlCol="0">
            <a:spAutoFit/>
          </a:bodyPr>
          <a:lstStyle/>
          <a:p>
            <a:pPr algn="ctr"/>
            <a:r>
              <a:rPr lang="es-PE" sz="1200" dirty="0">
                <a:latin typeface="Arial" panose="020B0604020202020204" pitchFamily="34" charset="0"/>
                <a:cs typeface="Arial" panose="020B0604020202020204" pitchFamily="34" charset="0"/>
              </a:rPr>
              <a:t>Premolares</a:t>
            </a:r>
          </a:p>
        </p:txBody>
      </p:sp>
      <p:sp>
        <p:nvSpPr>
          <p:cNvPr id="27" name="CuadroTexto 26">
            <a:extLst>
              <a:ext uri="{FF2B5EF4-FFF2-40B4-BE49-F238E27FC236}">
                <a16:creationId xmlns:a16="http://schemas.microsoft.com/office/drawing/2014/main" id="{A2588370-15E1-C84C-9FFA-2A41B91B7383}"/>
              </a:ext>
            </a:extLst>
          </p:cNvPr>
          <p:cNvSpPr txBox="1"/>
          <p:nvPr/>
        </p:nvSpPr>
        <p:spPr>
          <a:xfrm>
            <a:off x="5341528" y="5233382"/>
            <a:ext cx="729687" cy="276999"/>
          </a:xfrm>
          <a:prstGeom prst="rect">
            <a:avLst/>
          </a:prstGeom>
          <a:noFill/>
        </p:spPr>
        <p:txBody>
          <a:bodyPr wrap="none" rtlCol="0">
            <a:spAutoFit/>
          </a:bodyPr>
          <a:lstStyle/>
          <a:p>
            <a:pPr algn="ctr"/>
            <a:r>
              <a:rPr lang="es-PE" sz="1200" dirty="0">
                <a:latin typeface="Arial" panose="020B0604020202020204" pitchFamily="34" charset="0"/>
                <a:cs typeface="Arial" panose="020B0604020202020204" pitchFamily="34" charset="0"/>
              </a:rPr>
              <a:t>Molares</a:t>
            </a:r>
          </a:p>
        </p:txBody>
      </p:sp>
      <p:sp>
        <p:nvSpPr>
          <p:cNvPr id="28" name="CuadroTexto 27">
            <a:extLst>
              <a:ext uri="{FF2B5EF4-FFF2-40B4-BE49-F238E27FC236}">
                <a16:creationId xmlns:a16="http://schemas.microsoft.com/office/drawing/2014/main" id="{E9321324-43C7-BC4D-BCD6-C683597B4742}"/>
              </a:ext>
            </a:extLst>
          </p:cNvPr>
          <p:cNvSpPr txBox="1"/>
          <p:nvPr/>
        </p:nvSpPr>
        <p:spPr>
          <a:xfrm>
            <a:off x="9243831" y="2761264"/>
            <a:ext cx="772969" cy="276999"/>
          </a:xfrm>
          <a:prstGeom prst="rect">
            <a:avLst/>
          </a:prstGeom>
          <a:noFill/>
        </p:spPr>
        <p:txBody>
          <a:bodyPr wrap="none" rtlCol="0">
            <a:spAutoFit/>
          </a:bodyPr>
          <a:lstStyle/>
          <a:p>
            <a:pPr algn="ctr"/>
            <a:r>
              <a:rPr lang="es-PE" sz="1200" dirty="0">
                <a:latin typeface="Arial" panose="020B0604020202020204" pitchFamily="34" charset="0"/>
                <a:cs typeface="Arial" panose="020B0604020202020204" pitchFamily="34" charset="0"/>
              </a:rPr>
              <a:t>Incisivos</a:t>
            </a:r>
          </a:p>
        </p:txBody>
      </p:sp>
      <p:sp>
        <p:nvSpPr>
          <p:cNvPr id="29" name="CuadroTexto 28">
            <a:extLst>
              <a:ext uri="{FF2B5EF4-FFF2-40B4-BE49-F238E27FC236}">
                <a16:creationId xmlns:a16="http://schemas.microsoft.com/office/drawing/2014/main" id="{809611A5-DBB5-6043-BCB5-5D743A3E0334}"/>
              </a:ext>
            </a:extLst>
          </p:cNvPr>
          <p:cNvSpPr txBox="1"/>
          <p:nvPr/>
        </p:nvSpPr>
        <p:spPr>
          <a:xfrm>
            <a:off x="9271083" y="3211394"/>
            <a:ext cx="745717" cy="276999"/>
          </a:xfrm>
          <a:prstGeom prst="rect">
            <a:avLst/>
          </a:prstGeom>
          <a:noFill/>
        </p:spPr>
        <p:txBody>
          <a:bodyPr wrap="none" rtlCol="0">
            <a:spAutoFit/>
          </a:bodyPr>
          <a:lstStyle/>
          <a:p>
            <a:pPr algn="ctr"/>
            <a:r>
              <a:rPr lang="es-PE" sz="1200" dirty="0">
                <a:latin typeface="Arial" panose="020B0604020202020204" pitchFamily="34" charset="0"/>
                <a:cs typeface="Arial" panose="020B0604020202020204" pitchFamily="34" charset="0"/>
              </a:rPr>
              <a:t>Caninos</a:t>
            </a:r>
          </a:p>
        </p:txBody>
      </p:sp>
      <p:sp>
        <p:nvSpPr>
          <p:cNvPr id="30" name="CuadroTexto 29">
            <a:extLst>
              <a:ext uri="{FF2B5EF4-FFF2-40B4-BE49-F238E27FC236}">
                <a16:creationId xmlns:a16="http://schemas.microsoft.com/office/drawing/2014/main" id="{A6C1721A-7432-2941-AD23-35F6770099D1}"/>
              </a:ext>
            </a:extLst>
          </p:cNvPr>
          <p:cNvSpPr txBox="1"/>
          <p:nvPr/>
        </p:nvSpPr>
        <p:spPr>
          <a:xfrm>
            <a:off x="9159673" y="4128728"/>
            <a:ext cx="968535" cy="276999"/>
          </a:xfrm>
          <a:prstGeom prst="rect">
            <a:avLst/>
          </a:prstGeom>
          <a:noFill/>
        </p:spPr>
        <p:txBody>
          <a:bodyPr wrap="none" rtlCol="0">
            <a:spAutoFit/>
          </a:bodyPr>
          <a:lstStyle/>
          <a:p>
            <a:pPr algn="ctr"/>
            <a:r>
              <a:rPr lang="es-PE" sz="1200" dirty="0">
                <a:latin typeface="Arial" panose="020B0604020202020204" pitchFamily="34" charset="0"/>
                <a:cs typeface="Arial" panose="020B0604020202020204" pitchFamily="34" charset="0"/>
              </a:rPr>
              <a:t>Premolares</a:t>
            </a:r>
          </a:p>
        </p:txBody>
      </p:sp>
      <p:sp>
        <p:nvSpPr>
          <p:cNvPr id="31" name="CuadroTexto 30">
            <a:extLst>
              <a:ext uri="{FF2B5EF4-FFF2-40B4-BE49-F238E27FC236}">
                <a16:creationId xmlns:a16="http://schemas.microsoft.com/office/drawing/2014/main" id="{1CAE83BB-C0BB-514D-9EDE-EA1F6CFC01BF}"/>
              </a:ext>
            </a:extLst>
          </p:cNvPr>
          <p:cNvSpPr txBox="1"/>
          <p:nvPr/>
        </p:nvSpPr>
        <p:spPr>
          <a:xfrm>
            <a:off x="9279096" y="5233382"/>
            <a:ext cx="729688" cy="276999"/>
          </a:xfrm>
          <a:prstGeom prst="rect">
            <a:avLst/>
          </a:prstGeom>
          <a:noFill/>
        </p:spPr>
        <p:txBody>
          <a:bodyPr wrap="none" rtlCol="0">
            <a:spAutoFit/>
          </a:bodyPr>
          <a:lstStyle/>
          <a:p>
            <a:pPr algn="ctr"/>
            <a:r>
              <a:rPr lang="es-PE" sz="1200" dirty="0">
                <a:latin typeface="Arial" panose="020B0604020202020204" pitchFamily="34" charset="0"/>
                <a:cs typeface="Arial" panose="020B0604020202020204" pitchFamily="34" charset="0"/>
              </a:rPr>
              <a:t>Molares</a:t>
            </a:r>
          </a:p>
        </p:txBody>
      </p:sp>
      <p:sp>
        <p:nvSpPr>
          <p:cNvPr id="18" name="Rectángulo redondeado 17">
            <a:extLst>
              <a:ext uri="{FF2B5EF4-FFF2-40B4-BE49-F238E27FC236}">
                <a16:creationId xmlns:a16="http://schemas.microsoft.com/office/drawing/2014/main" id="{5CA3B50D-1083-B749-93F8-3C6098221875}"/>
              </a:ext>
            </a:extLst>
          </p:cNvPr>
          <p:cNvSpPr/>
          <p:nvPr/>
        </p:nvSpPr>
        <p:spPr>
          <a:xfrm>
            <a:off x="6180959" y="6097554"/>
            <a:ext cx="3167605" cy="324091"/>
          </a:xfrm>
          <a:prstGeom prst="roundRect">
            <a:avLst/>
          </a:prstGeom>
          <a:solidFill>
            <a:srgbClr val="9C9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ysClr val="windowText" lastClr="000000"/>
              </a:solidFill>
            </a:endParaRPr>
          </a:p>
        </p:txBody>
      </p:sp>
      <p:sp>
        <p:nvSpPr>
          <p:cNvPr id="20" name="CuadroTexto 19">
            <a:extLst>
              <a:ext uri="{FF2B5EF4-FFF2-40B4-BE49-F238E27FC236}">
                <a16:creationId xmlns:a16="http://schemas.microsoft.com/office/drawing/2014/main" id="{A3DB015C-CA3E-E940-998F-CB2E948B8969}"/>
              </a:ext>
            </a:extLst>
          </p:cNvPr>
          <p:cNvSpPr txBox="1"/>
          <p:nvPr/>
        </p:nvSpPr>
        <p:spPr>
          <a:xfrm>
            <a:off x="6180961" y="6097554"/>
            <a:ext cx="3167604" cy="307777"/>
          </a:xfrm>
          <a:prstGeom prst="rect">
            <a:avLst/>
          </a:prstGeom>
          <a:noFill/>
        </p:spPr>
        <p:txBody>
          <a:bodyPr wrap="square" rtlCol="0">
            <a:spAutoFit/>
          </a:bodyPr>
          <a:lstStyle/>
          <a:p>
            <a:pPr algn="ctr"/>
            <a:r>
              <a:rPr lang="es-PE" sz="1400" dirty="0">
                <a:solidFill>
                  <a:schemeClr val="bg1"/>
                </a:solidFill>
                <a:latin typeface="Arial" panose="020B0604020202020204" pitchFamily="34" charset="0"/>
                <a:cs typeface="Arial" panose="020B0604020202020204" pitchFamily="34" charset="0"/>
              </a:rPr>
              <a:t>Dentadura de variedad con pelo</a:t>
            </a:r>
          </a:p>
        </p:txBody>
      </p:sp>
    </p:spTree>
    <p:extLst>
      <p:ext uri="{BB962C8B-B14F-4D97-AF65-F5344CB8AC3E}">
        <p14:creationId xmlns:p14="http://schemas.microsoft.com/office/powerpoint/2010/main" val="199446340"/>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79F75064-A3E2-B347-ADDE-B46280BE0682}"/>
              </a:ext>
            </a:extLst>
          </p:cNvPr>
          <p:cNvSpPr txBox="1"/>
          <p:nvPr/>
        </p:nvSpPr>
        <p:spPr>
          <a:xfrm>
            <a:off x="6773297" y="746272"/>
            <a:ext cx="55018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2400" b="1" i="0" u="none" strike="noStrike" kern="1200" cap="none" spc="0" normalizeH="0" baseline="0" noProof="0" dirty="0">
                <a:ln>
                  <a:noFill/>
                </a:ln>
                <a:solidFill>
                  <a:srgbClr val="9D9154"/>
                </a:solidFill>
                <a:effectLst/>
                <a:uLnTx/>
                <a:uFillTx/>
                <a:latin typeface="Arial" panose="020B0604020202020204" pitchFamily="34" charset="0"/>
                <a:ea typeface="+mn-ea"/>
                <a:cs typeface="Arial" panose="020B0604020202020204" pitchFamily="34" charset="0"/>
              </a:rPr>
              <a:t>Mejillas</a:t>
            </a:r>
          </a:p>
        </p:txBody>
      </p:sp>
      <p:sp>
        <p:nvSpPr>
          <p:cNvPr id="4" name="CuadroTexto 3">
            <a:extLst>
              <a:ext uri="{FF2B5EF4-FFF2-40B4-BE49-F238E27FC236}">
                <a16:creationId xmlns:a16="http://schemas.microsoft.com/office/drawing/2014/main" id="{3931FB99-D3F0-A54D-BAF6-A7B1DBB31D47}"/>
              </a:ext>
            </a:extLst>
          </p:cNvPr>
          <p:cNvSpPr txBox="1"/>
          <p:nvPr/>
        </p:nvSpPr>
        <p:spPr>
          <a:xfrm>
            <a:off x="6801582" y="1316209"/>
            <a:ext cx="7932515"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Normalmente</a:t>
            </a:r>
            <a:r>
              <a:rPr kumimoji="0" lang="fr-FR" sz="15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r>
              <a:rPr kumimoji="0" lang="fr-FR" sz="15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desarrolladas</a:t>
            </a:r>
            <a:r>
              <a:rPr kumimoji="0" lang="fr-FR" sz="15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sin </a:t>
            </a:r>
            <a:r>
              <a:rPr kumimoji="0" lang="fr-FR" sz="15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exageración</a:t>
            </a:r>
            <a:r>
              <a:rPr kumimoji="0" lang="fr-FR" sz="15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a:t>
            </a:r>
            <a:endParaRPr kumimoji="0" lang="es-PE" sz="1500" b="0" i="0" u="none" strike="noStrike" kern="1200" cap="none" spc="0" normalizeH="0" baseline="0" noProof="0" dirty="0">
              <a:ln>
                <a:noFill/>
              </a:ln>
              <a:solidFill>
                <a:prstClr val="black">
                  <a:lumMod val="75000"/>
                  <a:lumOff val="25000"/>
                </a:prstClr>
              </a:solidFill>
              <a:effectLst/>
              <a:uLnTx/>
              <a:uFillTx/>
              <a:latin typeface="Metric Bold" panose="020B0503030202060203" pitchFamily="34" charset="77"/>
              <a:ea typeface="+mn-ea"/>
              <a:cs typeface="+mn-cs"/>
            </a:endParaRPr>
          </a:p>
        </p:txBody>
      </p:sp>
      <p:sp>
        <p:nvSpPr>
          <p:cNvPr id="5" name="CuadroTexto 4">
            <a:extLst>
              <a:ext uri="{FF2B5EF4-FFF2-40B4-BE49-F238E27FC236}">
                <a16:creationId xmlns:a16="http://schemas.microsoft.com/office/drawing/2014/main" id="{568DC4E6-9725-4AD8-A2FF-3CC98A467460}"/>
              </a:ext>
            </a:extLst>
          </p:cNvPr>
          <p:cNvSpPr txBox="1"/>
          <p:nvPr/>
        </p:nvSpPr>
        <p:spPr>
          <a:xfrm>
            <a:off x="667708" y="970161"/>
            <a:ext cx="2548459" cy="954107"/>
          </a:xfrm>
          <a:prstGeom prst="rect">
            <a:avLst/>
          </a:prstGeom>
          <a:noFill/>
        </p:spPr>
        <p:txBody>
          <a:bodyPr wrap="square" rtlCol="0">
            <a:spAutoFit/>
          </a:bodyPr>
          <a:lstStyle/>
          <a:p>
            <a:r>
              <a:rPr lang="es-PE" sz="2800" b="1" dirty="0">
                <a:solidFill>
                  <a:schemeClr val="bg1"/>
                </a:solidFill>
                <a:latin typeface="Arial" panose="020B0604020202020204" pitchFamily="34" charset="0"/>
                <a:cs typeface="Arial" panose="020B0604020202020204" pitchFamily="34" charset="0"/>
              </a:rPr>
              <a:t>02.</a:t>
            </a:r>
          </a:p>
          <a:p>
            <a:r>
              <a:rPr lang="es-PE" sz="2800" b="1" dirty="0">
                <a:solidFill>
                  <a:schemeClr val="bg1"/>
                </a:solidFill>
                <a:latin typeface="Arial" panose="020B0604020202020204" pitchFamily="34" charset="0"/>
                <a:cs typeface="Arial" panose="020B0604020202020204" pitchFamily="34" charset="0"/>
              </a:rPr>
              <a:t>Región facial</a:t>
            </a:r>
          </a:p>
        </p:txBody>
      </p:sp>
    </p:spTree>
    <p:extLst>
      <p:ext uri="{BB962C8B-B14F-4D97-AF65-F5344CB8AC3E}">
        <p14:creationId xmlns:p14="http://schemas.microsoft.com/office/powerpoint/2010/main" val="26189919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336C8EB-8B82-874B-B64A-1B92EBC9F57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318" y="-39307"/>
            <a:ext cx="12354635" cy="6936612"/>
          </a:xfrm>
          <a:prstGeom prst="rect">
            <a:avLst/>
          </a:prstGeom>
        </p:spPr>
      </p:pic>
      <p:sp>
        <p:nvSpPr>
          <p:cNvPr id="13" name="CuadroTexto 12">
            <a:extLst>
              <a:ext uri="{FF2B5EF4-FFF2-40B4-BE49-F238E27FC236}">
                <a16:creationId xmlns:a16="http://schemas.microsoft.com/office/drawing/2014/main" id="{977DA71F-4F9B-8243-A8B1-E4AD44CE169A}"/>
              </a:ext>
            </a:extLst>
          </p:cNvPr>
          <p:cNvSpPr txBox="1"/>
          <p:nvPr/>
        </p:nvSpPr>
        <p:spPr>
          <a:xfrm>
            <a:off x="3625507" y="715713"/>
            <a:ext cx="55018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2400" b="1" i="0" u="none" strike="noStrike" kern="1200" cap="none" spc="0" normalizeH="0" baseline="0" noProof="0" dirty="0">
                <a:ln>
                  <a:noFill/>
                </a:ln>
                <a:solidFill>
                  <a:srgbClr val="9D9154"/>
                </a:solidFill>
                <a:effectLst/>
                <a:uLnTx/>
                <a:uFillTx/>
                <a:latin typeface="Arial" panose="020B0604020202020204" pitchFamily="34" charset="0"/>
                <a:ea typeface="+mn-ea"/>
                <a:cs typeface="Arial" panose="020B0604020202020204" pitchFamily="34" charset="0"/>
              </a:rPr>
              <a:t>Ojos</a:t>
            </a:r>
          </a:p>
        </p:txBody>
      </p:sp>
      <p:sp>
        <p:nvSpPr>
          <p:cNvPr id="15" name="CuadroTexto 14">
            <a:extLst>
              <a:ext uri="{FF2B5EF4-FFF2-40B4-BE49-F238E27FC236}">
                <a16:creationId xmlns:a16="http://schemas.microsoft.com/office/drawing/2014/main" id="{50B72E30-E78A-244F-BF88-822189C51D34}"/>
              </a:ext>
            </a:extLst>
          </p:cNvPr>
          <p:cNvSpPr txBox="1"/>
          <p:nvPr/>
        </p:nvSpPr>
        <p:spPr>
          <a:xfrm>
            <a:off x="3625507" y="1149548"/>
            <a:ext cx="7932515" cy="216982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PE" sz="15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De expresión atenta e inteligente. Deberán ser de tamaño mediano, de forma ligeramente almendrada, ni hundidos ni saltones, con una ubicación normal y regular, es decir, ni muy cercanos ni muy alejados. El color podrá variar desde el negro, pasando por el castaño oscuro y en tonos descendentes hasta el amarillo, armonizando con el color de la piel en la variedad desnuda o la capa en la variedad con pelo. En todos los casos ambos ojos deberán ser del mismo color.</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PE" sz="15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El color de los párpados podrá ser desde el negro hasta el rosado para los ejemplares cuya zona facial sea clara, permitiéndose los de colores claros o rosados, pero no siendo lo más recomendable.</a:t>
            </a:r>
          </a:p>
        </p:txBody>
      </p:sp>
      <p:sp>
        <p:nvSpPr>
          <p:cNvPr id="8" name="CuadroTexto 7">
            <a:extLst>
              <a:ext uri="{FF2B5EF4-FFF2-40B4-BE49-F238E27FC236}">
                <a16:creationId xmlns:a16="http://schemas.microsoft.com/office/drawing/2014/main" id="{AFB43F84-E55E-784A-B261-62DC37327D9A}"/>
              </a:ext>
            </a:extLst>
          </p:cNvPr>
          <p:cNvSpPr txBox="1"/>
          <p:nvPr/>
        </p:nvSpPr>
        <p:spPr>
          <a:xfrm>
            <a:off x="667708" y="970161"/>
            <a:ext cx="254845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02.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Región facial</a:t>
            </a:r>
          </a:p>
        </p:txBody>
      </p:sp>
      <p:pic>
        <p:nvPicPr>
          <p:cNvPr id="6" name="Imagen 5" descr="Imagen que contiene animal, mamífero, viendo, cara&#10;&#10;Descripción generada automáticamente">
            <a:extLst>
              <a:ext uri="{FF2B5EF4-FFF2-40B4-BE49-F238E27FC236}">
                <a16:creationId xmlns:a16="http://schemas.microsoft.com/office/drawing/2014/main" id="{95251FE0-9A1B-484D-9AE3-EEA0A7A6288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20689" y="4188941"/>
            <a:ext cx="1732139" cy="1440109"/>
          </a:xfrm>
          <a:prstGeom prst="rect">
            <a:avLst/>
          </a:prstGeom>
        </p:spPr>
      </p:pic>
      <p:pic>
        <p:nvPicPr>
          <p:cNvPr id="3" name="Imagen 2">
            <a:extLst>
              <a:ext uri="{FF2B5EF4-FFF2-40B4-BE49-F238E27FC236}">
                <a16:creationId xmlns:a16="http://schemas.microsoft.com/office/drawing/2014/main" id="{15884BEE-341B-EB43-9E14-341A7CF55A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6903" y="4191174"/>
            <a:ext cx="1771988" cy="1437876"/>
          </a:xfrm>
          <a:prstGeom prst="rect">
            <a:avLst/>
          </a:prstGeom>
        </p:spPr>
      </p:pic>
      <p:pic>
        <p:nvPicPr>
          <p:cNvPr id="9" name="Imagen 8">
            <a:extLst>
              <a:ext uri="{FF2B5EF4-FFF2-40B4-BE49-F238E27FC236}">
                <a16:creationId xmlns:a16="http://schemas.microsoft.com/office/drawing/2014/main" id="{261ECAFE-B0E0-524A-A166-10C10CD8A30C}"/>
              </a:ext>
            </a:extLst>
          </p:cNvPr>
          <p:cNvPicPr>
            <a:picLocks noChangeAspect="1"/>
          </p:cNvPicPr>
          <p:nvPr/>
        </p:nvPicPr>
        <p:blipFill rotWithShape="1">
          <a:blip r:embed="rId6">
            <a:extLst>
              <a:ext uri="{28A0092B-C50C-407E-A947-70E740481C1C}">
                <a14:useLocalDpi xmlns:a14="http://schemas.microsoft.com/office/drawing/2010/main" val="0"/>
              </a:ext>
            </a:extLst>
          </a:blip>
          <a:srcRect l="2325" t="2241"/>
          <a:stretch/>
        </p:blipFill>
        <p:spPr>
          <a:xfrm>
            <a:off x="9659764" y="4188941"/>
            <a:ext cx="1773353" cy="1440230"/>
          </a:xfrm>
          <a:prstGeom prst="rect">
            <a:avLst/>
          </a:prstGeom>
        </p:spPr>
      </p:pic>
      <p:pic>
        <p:nvPicPr>
          <p:cNvPr id="14" name="Picture 2" descr="C:\Users\abel\Documents\PSP\Power Point - Exposicion\PsPP - ALV 2018\4d0823ff-29ff-4694-8a20-13fd82b13dba - Copy.jpg">
            <a:extLst>
              <a:ext uri="{FF2B5EF4-FFF2-40B4-BE49-F238E27FC236}">
                <a16:creationId xmlns:a16="http://schemas.microsoft.com/office/drawing/2014/main" id="{69FE4435-127E-402E-B02A-BDBC7E27C4A8}"/>
              </a:ext>
            </a:extLst>
          </p:cNvPr>
          <p:cNvPicPr>
            <a:picLocks noChangeAspect="1" noChangeArrowheads="1"/>
          </p:cNvPicPr>
          <p:nvPr/>
        </p:nvPicPr>
        <p:blipFill rotWithShape="1">
          <a:blip r:embed="rId7" cstate="print"/>
          <a:srcRect l="2520" t="-1" r="2135" b="9698"/>
          <a:stretch/>
        </p:blipFill>
        <p:spPr bwMode="auto">
          <a:xfrm>
            <a:off x="3669956" y="3468831"/>
            <a:ext cx="1940011" cy="2709548"/>
          </a:xfrm>
          <a:prstGeom prst="rect">
            <a:avLst/>
          </a:prstGeom>
          <a:noFill/>
        </p:spPr>
      </p:pic>
    </p:spTree>
    <p:extLst>
      <p:ext uri="{BB962C8B-B14F-4D97-AF65-F5344CB8AC3E}">
        <p14:creationId xmlns:p14="http://schemas.microsoft.com/office/powerpoint/2010/main" val="2288280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90025405-4C3C-41FE-B7A2-56815F3D9B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uadroTexto 5">
            <a:extLst>
              <a:ext uri="{FF2B5EF4-FFF2-40B4-BE49-F238E27FC236}">
                <a16:creationId xmlns:a16="http://schemas.microsoft.com/office/drawing/2014/main" id="{EA34EDD3-B8C8-0641-828A-C6A32143141A}"/>
              </a:ext>
            </a:extLst>
          </p:cNvPr>
          <p:cNvSpPr txBox="1"/>
          <p:nvPr/>
        </p:nvSpPr>
        <p:spPr>
          <a:xfrm>
            <a:off x="3750199" y="746272"/>
            <a:ext cx="5501831" cy="461665"/>
          </a:xfrm>
          <a:prstGeom prst="rect">
            <a:avLst/>
          </a:prstGeom>
          <a:noFill/>
        </p:spPr>
        <p:txBody>
          <a:bodyPr wrap="square" rtlCol="0">
            <a:spAutoFit/>
          </a:bodyPr>
          <a:lstStyle/>
          <a:p>
            <a:r>
              <a:rPr lang="es-PE" sz="2400" b="1" dirty="0">
                <a:solidFill>
                  <a:srgbClr val="9D9154"/>
                </a:solidFill>
                <a:latin typeface="Arial" panose="020B0604020202020204" pitchFamily="34" charset="0"/>
                <a:cs typeface="Arial" panose="020B0604020202020204" pitchFamily="34" charset="0"/>
              </a:rPr>
              <a:t>Orejas</a:t>
            </a:r>
          </a:p>
        </p:txBody>
      </p:sp>
      <p:sp>
        <p:nvSpPr>
          <p:cNvPr id="7" name="CuadroTexto 6">
            <a:extLst>
              <a:ext uri="{FF2B5EF4-FFF2-40B4-BE49-F238E27FC236}">
                <a16:creationId xmlns:a16="http://schemas.microsoft.com/office/drawing/2014/main" id="{F7AF3F4B-9673-0849-8F26-5E1C7C0246B9}"/>
              </a:ext>
            </a:extLst>
          </p:cNvPr>
          <p:cNvSpPr txBox="1"/>
          <p:nvPr/>
        </p:nvSpPr>
        <p:spPr>
          <a:xfrm>
            <a:off x="3750199" y="1285101"/>
            <a:ext cx="7932515" cy="1323439"/>
          </a:xfrm>
          <a:prstGeom prst="rect">
            <a:avLst/>
          </a:prstGeom>
          <a:noFill/>
        </p:spPr>
        <p:txBody>
          <a:bodyPr wrap="square" rtlCol="0">
            <a:spAutoFit/>
          </a:bodyPr>
          <a:lstStyle/>
          <a:p>
            <a:pPr algn="just"/>
            <a:r>
              <a:rPr lang="es-PE" sz="1600" dirty="0">
                <a:solidFill>
                  <a:schemeClr val="tx1">
                    <a:lumMod val="75000"/>
                    <a:lumOff val="25000"/>
                  </a:schemeClr>
                </a:solidFill>
                <a:latin typeface="Arial" panose="020B0604020202020204" pitchFamily="34" charset="0"/>
                <a:cs typeface="Arial" panose="020B0604020202020204" pitchFamily="34" charset="0"/>
              </a:rPr>
              <a:t>Las orejas deberán ser erectas en atención, mientras que en reposo se encuentran pegadas hacia atrás. Las orejas son medianamente largas, anchas en la base y angostándose gradualmente para terminar casi en punta. Su inserción comienza sobre la parte superior del cráneo, terminando lateral y oblicuamente. Los ejes de las orejas en posición erecta pueden variar su ángulo entre sí, desde 50° hasta los 90°.</a:t>
            </a:r>
            <a:endParaRPr lang="es-PE" sz="1600" dirty="0">
              <a:solidFill>
                <a:schemeClr val="tx1">
                  <a:lumMod val="75000"/>
                  <a:lumOff val="25000"/>
                </a:schemeClr>
              </a:solidFill>
              <a:latin typeface="Metric Bold" panose="020B0503030202060203" pitchFamily="34" charset="77"/>
            </a:endParaRPr>
          </a:p>
        </p:txBody>
      </p:sp>
      <p:sp>
        <p:nvSpPr>
          <p:cNvPr id="5" name="CuadroTexto 4">
            <a:extLst>
              <a:ext uri="{FF2B5EF4-FFF2-40B4-BE49-F238E27FC236}">
                <a16:creationId xmlns:a16="http://schemas.microsoft.com/office/drawing/2014/main" id="{5980CAD1-A4EF-944C-AA59-95AE38AE19C7}"/>
              </a:ext>
            </a:extLst>
          </p:cNvPr>
          <p:cNvSpPr txBox="1"/>
          <p:nvPr/>
        </p:nvSpPr>
        <p:spPr>
          <a:xfrm>
            <a:off x="667708" y="970161"/>
            <a:ext cx="2548459" cy="954107"/>
          </a:xfrm>
          <a:prstGeom prst="rect">
            <a:avLst/>
          </a:prstGeom>
          <a:noFill/>
        </p:spPr>
        <p:txBody>
          <a:bodyPr wrap="square" rtlCol="0">
            <a:spAutoFit/>
          </a:bodyPr>
          <a:lstStyle/>
          <a:p>
            <a:r>
              <a:rPr lang="es-PE" sz="2800" b="1" dirty="0">
                <a:solidFill>
                  <a:schemeClr val="bg1"/>
                </a:solidFill>
                <a:latin typeface="Arial" panose="020B0604020202020204" pitchFamily="34" charset="0"/>
                <a:cs typeface="Arial" panose="020B0604020202020204" pitchFamily="34" charset="0"/>
              </a:rPr>
              <a:t>02.</a:t>
            </a:r>
          </a:p>
          <a:p>
            <a:r>
              <a:rPr lang="es-PE" sz="2800" b="1" dirty="0">
                <a:solidFill>
                  <a:schemeClr val="bg1"/>
                </a:solidFill>
                <a:latin typeface="Arial" panose="020B0604020202020204" pitchFamily="34" charset="0"/>
                <a:cs typeface="Arial" panose="020B0604020202020204" pitchFamily="34" charset="0"/>
              </a:rPr>
              <a:t>Región facial</a:t>
            </a:r>
          </a:p>
        </p:txBody>
      </p:sp>
      <p:sp>
        <p:nvSpPr>
          <p:cNvPr id="8" name="Rectángulo redondeado 7">
            <a:extLst>
              <a:ext uri="{FF2B5EF4-FFF2-40B4-BE49-F238E27FC236}">
                <a16:creationId xmlns:a16="http://schemas.microsoft.com/office/drawing/2014/main" id="{038BA1A5-36A8-F34F-A22E-D0635FF08861}"/>
              </a:ext>
            </a:extLst>
          </p:cNvPr>
          <p:cNvSpPr/>
          <p:nvPr/>
        </p:nvSpPr>
        <p:spPr>
          <a:xfrm>
            <a:off x="5274201" y="5744558"/>
            <a:ext cx="5305062" cy="582613"/>
          </a:xfrm>
          <a:prstGeom prst="roundRect">
            <a:avLst/>
          </a:prstGeom>
          <a:solidFill>
            <a:srgbClr val="9C9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ysClr val="windowText" lastClr="000000"/>
              </a:solidFill>
            </a:endParaRPr>
          </a:p>
        </p:txBody>
      </p:sp>
      <p:sp>
        <p:nvSpPr>
          <p:cNvPr id="9" name="CuadroTexto 8">
            <a:extLst>
              <a:ext uri="{FF2B5EF4-FFF2-40B4-BE49-F238E27FC236}">
                <a16:creationId xmlns:a16="http://schemas.microsoft.com/office/drawing/2014/main" id="{437523DF-F813-B44B-ACAD-5A3A844A1F8F}"/>
              </a:ext>
            </a:extLst>
          </p:cNvPr>
          <p:cNvSpPr txBox="1"/>
          <p:nvPr/>
        </p:nvSpPr>
        <p:spPr>
          <a:xfrm>
            <a:off x="5274203" y="5803951"/>
            <a:ext cx="5305062" cy="523220"/>
          </a:xfrm>
          <a:prstGeom prst="rect">
            <a:avLst/>
          </a:prstGeom>
          <a:noFill/>
        </p:spPr>
        <p:txBody>
          <a:bodyPr wrap="square" rtlCol="0">
            <a:spAutoFit/>
          </a:bodyPr>
          <a:lstStyle/>
          <a:p>
            <a:pPr algn="ctr"/>
            <a:r>
              <a:rPr lang="es-PE" sz="1400" dirty="0">
                <a:solidFill>
                  <a:schemeClr val="bg1"/>
                </a:solidFill>
                <a:latin typeface="Arial" panose="020B0604020202020204" pitchFamily="34" charset="0"/>
                <a:cs typeface="Arial" panose="020B0604020202020204" pitchFamily="34" charset="0"/>
              </a:rPr>
              <a:t>Los ejes X e Y forman un triángulo isósceles con la punta de la nariz.</a:t>
            </a:r>
          </a:p>
        </p:txBody>
      </p:sp>
      <p:sp>
        <p:nvSpPr>
          <p:cNvPr id="11" name="CuadroTexto 10">
            <a:extLst>
              <a:ext uri="{FF2B5EF4-FFF2-40B4-BE49-F238E27FC236}">
                <a16:creationId xmlns:a16="http://schemas.microsoft.com/office/drawing/2014/main" id="{7C1A459F-AD38-4E79-868F-4C4D69AB3838}"/>
              </a:ext>
            </a:extLst>
          </p:cNvPr>
          <p:cNvSpPr txBox="1"/>
          <p:nvPr/>
        </p:nvSpPr>
        <p:spPr>
          <a:xfrm>
            <a:off x="6605780" y="5165400"/>
            <a:ext cx="1110676" cy="215444"/>
          </a:xfrm>
          <a:prstGeom prst="rect">
            <a:avLst/>
          </a:prstGeom>
          <a:noFill/>
        </p:spPr>
        <p:txBody>
          <a:bodyPr wrap="square" rtlCol="0">
            <a:spAutoFit/>
          </a:bodyPr>
          <a:lstStyle/>
          <a:p>
            <a:pPr algn="ctr"/>
            <a:r>
              <a:rPr lang="es-PE" sz="800" dirty="0">
                <a:latin typeface="Arial" panose="020B0604020202020204" pitchFamily="34" charset="0"/>
                <a:cs typeface="Arial" panose="020B0604020202020204" pitchFamily="34" charset="0"/>
              </a:rPr>
              <a:t>Demasiado abiertas</a:t>
            </a:r>
          </a:p>
        </p:txBody>
      </p:sp>
      <p:sp>
        <p:nvSpPr>
          <p:cNvPr id="12" name="CuadroTexto 11">
            <a:extLst>
              <a:ext uri="{FF2B5EF4-FFF2-40B4-BE49-F238E27FC236}">
                <a16:creationId xmlns:a16="http://schemas.microsoft.com/office/drawing/2014/main" id="{4ACAE0C5-5F03-48F7-B308-6E5736C25AF5}"/>
              </a:ext>
            </a:extLst>
          </p:cNvPr>
          <p:cNvSpPr txBox="1"/>
          <p:nvPr/>
        </p:nvSpPr>
        <p:spPr>
          <a:xfrm>
            <a:off x="8543849" y="5259170"/>
            <a:ext cx="462130" cy="215444"/>
          </a:xfrm>
          <a:prstGeom prst="rect">
            <a:avLst/>
          </a:prstGeom>
          <a:noFill/>
        </p:spPr>
        <p:txBody>
          <a:bodyPr wrap="square" rtlCol="0">
            <a:spAutoFit/>
          </a:bodyPr>
          <a:lstStyle/>
          <a:p>
            <a:pPr algn="ctr"/>
            <a:r>
              <a:rPr lang="es-PE" sz="800" dirty="0">
                <a:latin typeface="Arial" panose="020B0604020202020204" pitchFamily="34" charset="0"/>
                <a:cs typeface="Arial" panose="020B0604020202020204" pitchFamily="34" charset="0"/>
              </a:rPr>
              <a:t>Ideal</a:t>
            </a:r>
          </a:p>
        </p:txBody>
      </p:sp>
    </p:spTree>
    <p:extLst>
      <p:ext uri="{BB962C8B-B14F-4D97-AF65-F5344CB8AC3E}">
        <p14:creationId xmlns:p14="http://schemas.microsoft.com/office/powerpoint/2010/main" val="3629074925"/>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CuadroTexto 10">
            <a:extLst>
              <a:ext uri="{FF2B5EF4-FFF2-40B4-BE49-F238E27FC236}">
                <a16:creationId xmlns:a16="http://schemas.microsoft.com/office/drawing/2014/main" id="{7B66970A-CCC5-4884-ACBB-CAA903E4BCE5}"/>
              </a:ext>
            </a:extLst>
          </p:cNvPr>
          <p:cNvSpPr txBox="1"/>
          <p:nvPr/>
        </p:nvSpPr>
        <p:spPr>
          <a:xfrm>
            <a:off x="4193332" y="5530743"/>
            <a:ext cx="3805337" cy="461665"/>
          </a:xfrm>
          <a:prstGeom prst="rect">
            <a:avLst/>
          </a:prstGeom>
          <a:noFill/>
        </p:spPr>
        <p:txBody>
          <a:bodyPr wrap="none" rtlCol="0">
            <a:spAutoFit/>
          </a:bodyPr>
          <a:lstStyle/>
          <a:p>
            <a:r>
              <a:rPr lang="es-PE" sz="2400" dirty="0">
                <a:solidFill>
                  <a:schemeClr val="bg1"/>
                </a:solidFill>
              </a:rPr>
              <a:t>VISTAS LATERAL Y DE FRENTE</a:t>
            </a:r>
          </a:p>
        </p:txBody>
      </p:sp>
      <p:sp>
        <p:nvSpPr>
          <p:cNvPr id="13" name="CuadroTexto 12">
            <a:extLst>
              <a:ext uri="{FF2B5EF4-FFF2-40B4-BE49-F238E27FC236}">
                <a16:creationId xmlns:a16="http://schemas.microsoft.com/office/drawing/2014/main" id="{43CB1023-E5D7-1E4B-8533-5D632C439328}"/>
              </a:ext>
            </a:extLst>
          </p:cNvPr>
          <p:cNvSpPr txBox="1"/>
          <p:nvPr/>
        </p:nvSpPr>
        <p:spPr>
          <a:xfrm>
            <a:off x="4627261" y="4866846"/>
            <a:ext cx="2937478" cy="523220"/>
          </a:xfrm>
          <a:prstGeom prst="rect">
            <a:avLst/>
          </a:prstGeom>
          <a:noFill/>
        </p:spPr>
        <p:txBody>
          <a:bodyPr wrap="square" rtlCol="0">
            <a:spAutoFit/>
          </a:bodyPr>
          <a:lstStyle/>
          <a:p>
            <a:r>
              <a:rPr lang="es-PE" sz="2800" b="1" dirty="0">
                <a:solidFill>
                  <a:schemeClr val="bg1"/>
                </a:solidFill>
                <a:latin typeface="Arial" panose="020B0604020202020204" pitchFamily="34" charset="0"/>
                <a:cs typeface="Arial" panose="020B0604020202020204" pitchFamily="34" charset="0"/>
              </a:rPr>
              <a:t>Cabeza correcta</a:t>
            </a:r>
          </a:p>
        </p:txBody>
      </p:sp>
    </p:spTree>
    <p:extLst>
      <p:ext uri="{BB962C8B-B14F-4D97-AF65-F5344CB8AC3E}">
        <p14:creationId xmlns:p14="http://schemas.microsoft.com/office/powerpoint/2010/main" val="31985273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CEF7DE50-6382-9744-BC34-F3A98568E1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43CB1023-E5D7-1E4B-8533-5D632C439328}"/>
              </a:ext>
            </a:extLst>
          </p:cNvPr>
          <p:cNvSpPr txBox="1"/>
          <p:nvPr/>
        </p:nvSpPr>
        <p:spPr>
          <a:xfrm>
            <a:off x="416690" y="543600"/>
            <a:ext cx="5501831" cy="523220"/>
          </a:xfrm>
          <a:prstGeom prst="rect">
            <a:avLst/>
          </a:prstGeom>
          <a:noFill/>
        </p:spPr>
        <p:txBody>
          <a:bodyPr wrap="square" rtlCol="0">
            <a:spAutoFit/>
          </a:bodyPr>
          <a:lstStyle/>
          <a:p>
            <a:r>
              <a:rPr lang="es-PE" sz="2800" b="1" dirty="0">
                <a:solidFill>
                  <a:schemeClr val="bg1"/>
                </a:solidFill>
                <a:latin typeface="Arial" panose="020B0604020202020204" pitchFamily="34" charset="0"/>
                <a:cs typeface="Arial" panose="020B0604020202020204" pitchFamily="34" charset="0"/>
              </a:rPr>
              <a:t>Cuello</a:t>
            </a:r>
          </a:p>
        </p:txBody>
      </p:sp>
      <p:sp>
        <p:nvSpPr>
          <p:cNvPr id="2" name="CuadroTexto 1">
            <a:extLst>
              <a:ext uri="{FF2B5EF4-FFF2-40B4-BE49-F238E27FC236}">
                <a16:creationId xmlns:a16="http://schemas.microsoft.com/office/drawing/2014/main" id="{675CAE85-71A7-274D-BB1F-77D3AFD3A8D3}"/>
              </a:ext>
            </a:extLst>
          </p:cNvPr>
          <p:cNvSpPr txBox="1"/>
          <p:nvPr/>
        </p:nvSpPr>
        <p:spPr>
          <a:xfrm>
            <a:off x="659889" y="1504708"/>
            <a:ext cx="3608680" cy="338554"/>
          </a:xfrm>
          <a:prstGeom prst="rect">
            <a:avLst/>
          </a:prstGeom>
          <a:noFill/>
        </p:spPr>
        <p:txBody>
          <a:bodyPr wrap="none" rtlCol="0">
            <a:spAutoFit/>
          </a:bodyPr>
          <a:lstStyle/>
          <a:p>
            <a:r>
              <a:rPr lang="es-PE" sz="1600" b="1" dirty="0">
                <a:solidFill>
                  <a:schemeClr val="bg1"/>
                </a:solidFill>
                <a:latin typeface="Arial" panose="020B0604020202020204" pitchFamily="34" charset="0"/>
                <a:cs typeface="Arial" panose="020B0604020202020204" pitchFamily="34" charset="0"/>
              </a:rPr>
              <a:t>Perfil superior: </a:t>
            </a:r>
            <a:r>
              <a:rPr lang="es-PE" sz="1600" dirty="0">
                <a:solidFill>
                  <a:schemeClr val="bg1"/>
                </a:solidFill>
                <a:latin typeface="Arial" panose="020B0604020202020204" pitchFamily="34" charset="0"/>
                <a:cs typeface="Arial" panose="020B0604020202020204" pitchFamily="34" charset="0"/>
              </a:rPr>
              <a:t>Arqueado (convexo).</a:t>
            </a:r>
          </a:p>
        </p:txBody>
      </p:sp>
      <p:sp>
        <p:nvSpPr>
          <p:cNvPr id="5" name="CuadroTexto 4">
            <a:extLst>
              <a:ext uri="{FF2B5EF4-FFF2-40B4-BE49-F238E27FC236}">
                <a16:creationId xmlns:a16="http://schemas.microsoft.com/office/drawing/2014/main" id="{1F348E99-2F9F-D844-A344-408223DA6EAF}"/>
              </a:ext>
            </a:extLst>
          </p:cNvPr>
          <p:cNvSpPr txBox="1"/>
          <p:nvPr/>
        </p:nvSpPr>
        <p:spPr>
          <a:xfrm>
            <a:off x="659889" y="2472818"/>
            <a:ext cx="4122318" cy="584775"/>
          </a:xfrm>
          <a:prstGeom prst="rect">
            <a:avLst/>
          </a:prstGeom>
          <a:noFill/>
        </p:spPr>
        <p:txBody>
          <a:bodyPr wrap="square" rtlCol="0">
            <a:spAutoFit/>
          </a:bodyPr>
          <a:lstStyle/>
          <a:p>
            <a:r>
              <a:rPr lang="fr-FR" sz="1600" b="1" dirty="0" err="1">
                <a:solidFill>
                  <a:schemeClr val="bg1"/>
                </a:solidFill>
                <a:latin typeface="Arial" panose="020B0604020202020204" pitchFamily="34" charset="0"/>
                <a:cs typeface="Arial" panose="020B0604020202020204" pitchFamily="34" charset="0"/>
              </a:rPr>
              <a:t>Longitud</a:t>
            </a:r>
            <a:r>
              <a:rPr lang="fr-FR" sz="1600" b="1" dirty="0">
                <a:solidFill>
                  <a:schemeClr val="bg1"/>
                </a:solidFill>
                <a:latin typeface="Arial" panose="020B0604020202020204" pitchFamily="34" charset="0"/>
                <a:cs typeface="Arial" panose="020B0604020202020204" pitchFamily="34" charset="0"/>
              </a:rPr>
              <a:t>: </a:t>
            </a:r>
            <a:r>
              <a:rPr lang="es-PE" sz="1600" dirty="0">
                <a:solidFill>
                  <a:schemeClr val="bg1"/>
                </a:solidFill>
                <a:latin typeface="Arial" panose="020B0604020202020204" pitchFamily="34" charset="0"/>
                <a:cs typeface="Arial" panose="020B0604020202020204" pitchFamily="34" charset="0"/>
              </a:rPr>
              <a:t>Aproximadamente el mismo largo que la cabeza.</a:t>
            </a:r>
            <a:endParaRPr lang="es-PE" dirty="0"/>
          </a:p>
        </p:txBody>
      </p:sp>
      <p:sp>
        <p:nvSpPr>
          <p:cNvPr id="6" name="CuadroTexto 5">
            <a:extLst>
              <a:ext uri="{FF2B5EF4-FFF2-40B4-BE49-F238E27FC236}">
                <a16:creationId xmlns:a16="http://schemas.microsoft.com/office/drawing/2014/main" id="{952EDC79-ECAD-394B-9BA2-5A7B1A5AA2C5}"/>
              </a:ext>
            </a:extLst>
          </p:cNvPr>
          <p:cNvSpPr txBox="1"/>
          <p:nvPr/>
        </p:nvSpPr>
        <p:spPr>
          <a:xfrm>
            <a:off x="659890" y="3595298"/>
            <a:ext cx="4122318" cy="584775"/>
          </a:xfrm>
          <a:prstGeom prst="rect">
            <a:avLst/>
          </a:prstGeom>
          <a:noFill/>
        </p:spPr>
        <p:txBody>
          <a:bodyPr wrap="square" rtlCol="0">
            <a:spAutoFit/>
          </a:bodyPr>
          <a:lstStyle/>
          <a:p>
            <a:r>
              <a:rPr lang="fr-FR" sz="1600" b="1" dirty="0">
                <a:solidFill>
                  <a:schemeClr val="bg1"/>
                </a:solidFill>
                <a:latin typeface="Arial" panose="020B0604020202020204" pitchFamily="34" charset="0"/>
                <a:cs typeface="Arial" panose="020B0604020202020204" pitchFamily="34" charset="0"/>
              </a:rPr>
              <a:t>Forma: </a:t>
            </a:r>
            <a:r>
              <a:rPr lang="es-PE" sz="1600" dirty="0">
                <a:solidFill>
                  <a:schemeClr val="bg1"/>
                </a:solidFill>
                <a:latin typeface="Arial" panose="020B0604020202020204" pitchFamily="34" charset="0"/>
                <a:cs typeface="Arial" panose="020B0604020202020204" pitchFamily="34" charset="0"/>
              </a:rPr>
              <a:t>Aparenta a la de un cono truncado. Flexible y de buena musculatura.</a:t>
            </a:r>
            <a:endParaRPr lang="es-PE" dirty="0"/>
          </a:p>
        </p:txBody>
      </p:sp>
      <p:sp>
        <p:nvSpPr>
          <p:cNvPr id="7" name="CuadroTexto 6">
            <a:extLst>
              <a:ext uri="{FF2B5EF4-FFF2-40B4-BE49-F238E27FC236}">
                <a16:creationId xmlns:a16="http://schemas.microsoft.com/office/drawing/2014/main" id="{8A609678-A5FA-CB41-8AAB-ED9529F3F79E}"/>
              </a:ext>
            </a:extLst>
          </p:cNvPr>
          <p:cNvSpPr txBox="1"/>
          <p:nvPr/>
        </p:nvSpPr>
        <p:spPr>
          <a:xfrm>
            <a:off x="659889" y="4671744"/>
            <a:ext cx="4122318" cy="861774"/>
          </a:xfrm>
          <a:prstGeom prst="rect">
            <a:avLst/>
          </a:prstGeom>
          <a:noFill/>
        </p:spPr>
        <p:txBody>
          <a:bodyPr wrap="square" rtlCol="0">
            <a:spAutoFit/>
          </a:bodyPr>
          <a:lstStyle/>
          <a:p>
            <a:r>
              <a:rPr lang="fr-FR" sz="1600" b="1" dirty="0" err="1">
                <a:solidFill>
                  <a:schemeClr val="bg1"/>
                </a:solidFill>
                <a:latin typeface="Arial" panose="020B0604020202020204" pitchFamily="34" charset="0"/>
                <a:cs typeface="Arial" panose="020B0604020202020204" pitchFamily="34" charset="0"/>
              </a:rPr>
              <a:t>Piel</a:t>
            </a:r>
            <a:r>
              <a:rPr lang="fr-FR" sz="1600" b="1" dirty="0">
                <a:solidFill>
                  <a:schemeClr val="bg1"/>
                </a:solidFill>
                <a:latin typeface="Arial" panose="020B0604020202020204" pitchFamily="34" charset="0"/>
                <a:cs typeface="Arial" panose="020B0604020202020204" pitchFamily="34" charset="0"/>
              </a:rPr>
              <a:t>: </a:t>
            </a:r>
            <a:r>
              <a:rPr lang="es-PE" sz="1600" dirty="0">
                <a:solidFill>
                  <a:schemeClr val="bg1"/>
                </a:solidFill>
                <a:latin typeface="Arial" panose="020B0604020202020204" pitchFamily="34" charset="0"/>
                <a:cs typeface="Arial" panose="020B0604020202020204" pitchFamily="34" charset="0"/>
              </a:rPr>
              <a:t>Fina, lisa y elástica. Íntimamente adherida al tejido subcutáneo. Sin papada.</a:t>
            </a:r>
          </a:p>
          <a:p>
            <a:endParaRPr lang="es-PE" dirty="0"/>
          </a:p>
        </p:txBody>
      </p:sp>
      <p:sp>
        <p:nvSpPr>
          <p:cNvPr id="14" name="Rectángulo redondeado 13">
            <a:extLst>
              <a:ext uri="{FF2B5EF4-FFF2-40B4-BE49-F238E27FC236}">
                <a16:creationId xmlns:a16="http://schemas.microsoft.com/office/drawing/2014/main" id="{DBA98BF1-5C49-0347-9A69-EAE47102B75B}"/>
              </a:ext>
            </a:extLst>
          </p:cNvPr>
          <p:cNvSpPr/>
          <p:nvPr/>
        </p:nvSpPr>
        <p:spPr>
          <a:xfrm>
            <a:off x="5791521" y="317064"/>
            <a:ext cx="1270051" cy="324091"/>
          </a:xfrm>
          <a:prstGeom prst="roundRect">
            <a:avLst/>
          </a:prstGeom>
          <a:solidFill>
            <a:srgbClr val="9C9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ysClr val="windowText" lastClr="000000"/>
              </a:solidFill>
            </a:endParaRPr>
          </a:p>
        </p:txBody>
      </p:sp>
      <p:sp>
        <p:nvSpPr>
          <p:cNvPr id="15" name="CuadroTexto 14">
            <a:extLst>
              <a:ext uri="{FF2B5EF4-FFF2-40B4-BE49-F238E27FC236}">
                <a16:creationId xmlns:a16="http://schemas.microsoft.com/office/drawing/2014/main" id="{42498765-51E6-E840-99AB-B1BEE5DAEC02}"/>
              </a:ext>
            </a:extLst>
          </p:cNvPr>
          <p:cNvSpPr txBox="1"/>
          <p:nvPr/>
        </p:nvSpPr>
        <p:spPr>
          <a:xfrm>
            <a:off x="5791521" y="317064"/>
            <a:ext cx="1270051" cy="307777"/>
          </a:xfrm>
          <a:prstGeom prst="rect">
            <a:avLst/>
          </a:prstGeom>
          <a:noFill/>
        </p:spPr>
        <p:txBody>
          <a:bodyPr wrap="square" rtlCol="0">
            <a:spAutoFit/>
          </a:bodyPr>
          <a:lstStyle/>
          <a:p>
            <a:pPr algn="ctr"/>
            <a:r>
              <a:rPr lang="es-PE" sz="1400" dirty="0">
                <a:solidFill>
                  <a:schemeClr val="bg1"/>
                </a:solidFill>
                <a:latin typeface="Arial" panose="020B0604020202020204" pitchFamily="34" charset="0"/>
                <a:cs typeface="Arial" panose="020B0604020202020204" pitchFamily="34" charset="0"/>
              </a:rPr>
              <a:t>CORRECTO</a:t>
            </a:r>
          </a:p>
        </p:txBody>
      </p:sp>
      <p:sp>
        <p:nvSpPr>
          <p:cNvPr id="16" name="Rectángulo redondeado 15">
            <a:extLst>
              <a:ext uri="{FF2B5EF4-FFF2-40B4-BE49-F238E27FC236}">
                <a16:creationId xmlns:a16="http://schemas.microsoft.com/office/drawing/2014/main" id="{7237A3B9-5D7F-CB4A-A25B-520672D66394}"/>
              </a:ext>
            </a:extLst>
          </p:cNvPr>
          <p:cNvSpPr/>
          <p:nvPr/>
        </p:nvSpPr>
        <p:spPr>
          <a:xfrm>
            <a:off x="7423552" y="317064"/>
            <a:ext cx="1270051" cy="324091"/>
          </a:xfrm>
          <a:prstGeom prst="roundRect">
            <a:avLst/>
          </a:prstGeom>
          <a:solidFill>
            <a:srgbClr val="9C9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ysClr val="windowText" lastClr="000000"/>
              </a:solidFill>
            </a:endParaRPr>
          </a:p>
        </p:txBody>
      </p:sp>
      <p:sp>
        <p:nvSpPr>
          <p:cNvPr id="17" name="CuadroTexto 16">
            <a:extLst>
              <a:ext uri="{FF2B5EF4-FFF2-40B4-BE49-F238E27FC236}">
                <a16:creationId xmlns:a16="http://schemas.microsoft.com/office/drawing/2014/main" id="{9B6EC8E4-5C33-4F40-8197-7069F5394B35}"/>
              </a:ext>
            </a:extLst>
          </p:cNvPr>
          <p:cNvSpPr txBox="1"/>
          <p:nvPr/>
        </p:nvSpPr>
        <p:spPr>
          <a:xfrm>
            <a:off x="7423552" y="317064"/>
            <a:ext cx="1270051" cy="307777"/>
          </a:xfrm>
          <a:prstGeom prst="rect">
            <a:avLst/>
          </a:prstGeom>
          <a:noFill/>
        </p:spPr>
        <p:txBody>
          <a:bodyPr wrap="square" rtlCol="0">
            <a:spAutoFit/>
          </a:bodyPr>
          <a:lstStyle/>
          <a:p>
            <a:pPr algn="ctr"/>
            <a:r>
              <a:rPr lang="es-PE" sz="1400" dirty="0">
                <a:solidFill>
                  <a:schemeClr val="bg1"/>
                </a:solidFill>
                <a:latin typeface="Arial" panose="020B0604020202020204" pitchFamily="34" charset="0"/>
                <a:cs typeface="Arial" panose="020B0604020202020204" pitchFamily="34" charset="0"/>
              </a:rPr>
              <a:t>CORTO</a:t>
            </a:r>
          </a:p>
        </p:txBody>
      </p:sp>
      <p:sp>
        <p:nvSpPr>
          <p:cNvPr id="22" name="Rectángulo redondeado 21">
            <a:extLst>
              <a:ext uri="{FF2B5EF4-FFF2-40B4-BE49-F238E27FC236}">
                <a16:creationId xmlns:a16="http://schemas.microsoft.com/office/drawing/2014/main" id="{6069697C-4D29-F447-B861-5D5D12960623}"/>
              </a:ext>
            </a:extLst>
          </p:cNvPr>
          <p:cNvSpPr/>
          <p:nvPr/>
        </p:nvSpPr>
        <p:spPr>
          <a:xfrm>
            <a:off x="8986134" y="317064"/>
            <a:ext cx="1270051" cy="324091"/>
          </a:xfrm>
          <a:prstGeom prst="roundRect">
            <a:avLst/>
          </a:prstGeom>
          <a:solidFill>
            <a:srgbClr val="9C9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ysClr val="windowText" lastClr="000000"/>
              </a:solidFill>
            </a:endParaRPr>
          </a:p>
        </p:txBody>
      </p:sp>
      <p:sp>
        <p:nvSpPr>
          <p:cNvPr id="23" name="CuadroTexto 22">
            <a:extLst>
              <a:ext uri="{FF2B5EF4-FFF2-40B4-BE49-F238E27FC236}">
                <a16:creationId xmlns:a16="http://schemas.microsoft.com/office/drawing/2014/main" id="{B9681236-D192-0645-BBEA-6BCB267C5F68}"/>
              </a:ext>
            </a:extLst>
          </p:cNvPr>
          <p:cNvSpPr txBox="1"/>
          <p:nvPr/>
        </p:nvSpPr>
        <p:spPr>
          <a:xfrm>
            <a:off x="8986134" y="317064"/>
            <a:ext cx="1270051" cy="307777"/>
          </a:xfrm>
          <a:prstGeom prst="rect">
            <a:avLst/>
          </a:prstGeom>
          <a:noFill/>
        </p:spPr>
        <p:txBody>
          <a:bodyPr wrap="square" rtlCol="0">
            <a:spAutoFit/>
          </a:bodyPr>
          <a:lstStyle/>
          <a:p>
            <a:pPr algn="ctr"/>
            <a:r>
              <a:rPr lang="es-PE" sz="1400" dirty="0">
                <a:solidFill>
                  <a:schemeClr val="bg1"/>
                </a:solidFill>
                <a:latin typeface="Arial" panose="020B0604020202020204" pitchFamily="34" charset="0"/>
                <a:cs typeface="Arial" panose="020B0604020202020204" pitchFamily="34" charset="0"/>
              </a:rPr>
              <a:t>CISNE</a:t>
            </a:r>
          </a:p>
        </p:txBody>
      </p:sp>
      <p:sp>
        <p:nvSpPr>
          <p:cNvPr id="24" name="Rectángulo redondeado 23">
            <a:extLst>
              <a:ext uri="{FF2B5EF4-FFF2-40B4-BE49-F238E27FC236}">
                <a16:creationId xmlns:a16="http://schemas.microsoft.com/office/drawing/2014/main" id="{6CF61D9B-C86C-D246-BD88-B37F5A16F707}"/>
              </a:ext>
            </a:extLst>
          </p:cNvPr>
          <p:cNvSpPr/>
          <p:nvPr/>
        </p:nvSpPr>
        <p:spPr>
          <a:xfrm>
            <a:off x="10618165" y="317064"/>
            <a:ext cx="1270051" cy="324091"/>
          </a:xfrm>
          <a:prstGeom prst="roundRect">
            <a:avLst/>
          </a:prstGeom>
          <a:solidFill>
            <a:srgbClr val="9C9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ysClr val="windowText" lastClr="000000"/>
              </a:solidFill>
            </a:endParaRPr>
          </a:p>
        </p:txBody>
      </p:sp>
      <p:sp>
        <p:nvSpPr>
          <p:cNvPr id="25" name="CuadroTexto 24">
            <a:extLst>
              <a:ext uri="{FF2B5EF4-FFF2-40B4-BE49-F238E27FC236}">
                <a16:creationId xmlns:a16="http://schemas.microsoft.com/office/drawing/2014/main" id="{C318E4F7-75A9-2F42-B731-C8B1DC644A59}"/>
              </a:ext>
            </a:extLst>
          </p:cNvPr>
          <p:cNvSpPr txBox="1"/>
          <p:nvPr/>
        </p:nvSpPr>
        <p:spPr>
          <a:xfrm>
            <a:off x="10618165" y="317064"/>
            <a:ext cx="1270051" cy="307777"/>
          </a:xfrm>
          <a:prstGeom prst="rect">
            <a:avLst/>
          </a:prstGeom>
          <a:noFill/>
        </p:spPr>
        <p:txBody>
          <a:bodyPr wrap="square" rtlCol="0">
            <a:spAutoFit/>
          </a:bodyPr>
          <a:lstStyle/>
          <a:p>
            <a:pPr algn="ctr"/>
            <a:r>
              <a:rPr lang="es-PE" sz="1400" dirty="0">
                <a:solidFill>
                  <a:schemeClr val="bg1"/>
                </a:solidFill>
                <a:latin typeface="Arial" panose="020B0604020202020204" pitchFamily="34" charset="0"/>
                <a:cs typeface="Arial" panose="020B0604020202020204" pitchFamily="34" charset="0"/>
              </a:rPr>
              <a:t>LARGO</a:t>
            </a:r>
          </a:p>
        </p:txBody>
      </p:sp>
      <p:cxnSp>
        <p:nvCxnSpPr>
          <p:cNvPr id="33" name="Conector recto 32">
            <a:extLst>
              <a:ext uri="{FF2B5EF4-FFF2-40B4-BE49-F238E27FC236}">
                <a16:creationId xmlns:a16="http://schemas.microsoft.com/office/drawing/2014/main" id="{57D618BD-DB58-9A49-B397-0E291E589A26}"/>
              </a:ext>
            </a:extLst>
          </p:cNvPr>
          <p:cNvCxnSpPr>
            <a:cxnSpLocks/>
          </p:cNvCxnSpPr>
          <p:nvPr/>
        </p:nvCxnSpPr>
        <p:spPr>
          <a:xfrm>
            <a:off x="565466" y="1298200"/>
            <a:ext cx="0" cy="724564"/>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Conector recto 37">
            <a:extLst>
              <a:ext uri="{FF2B5EF4-FFF2-40B4-BE49-F238E27FC236}">
                <a16:creationId xmlns:a16="http://schemas.microsoft.com/office/drawing/2014/main" id="{4AB370E5-87BD-604B-82DD-A0EDB151B95D}"/>
              </a:ext>
            </a:extLst>
          </p:cNvPr>
          <p:cNvCxnSpPr>
            <a:cxnSpLocks/>
          </p:cNvCxnSpPr>
          <p:nvPr/>
        </p:nvCxnSpPr>
        <p:spPr>
          <a:xfrm>
            <a:off x="565466" y="2377700"/>
            <a:ext cx="0" cy="724564"/>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Conector recto 39">
            <a:extLst>
              <a:ext uri="{FF2B5EF4-FFF2-40B4-BE49-F238E27FC236}">
                <a16:creationId xmlns:a16="http://schemas.microsoft.com/office/drawing/2014/main" id="{81BACACA-BF2F-9240-9377-3FAFE8E48D02}"/>
              </a:ext>
            </a:extLst>
          </p:cNvPr>
          <p:cNvCxnSpPr>
            <a:cxnSpLocks/>
          </p:cNvCxnSpPr>
          <p:nvPr/>
        </p:nvCxnSpPr>
        <p:spPr>
          <a:xfrm>
            <a:off x="565466" y="3482600"/>
            <a:ext cx="0" cy="724564"/>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Conector recto 40">
            <a:extLst>
              <a:ext uri="{FF2B5EF4-FFF2-40B4-BE49-F238E27FC236}">
                <a16:creationId xmlns:a16="http://schemas.microsoft.com/office/drawing/2014/main" id="{98C80A41-66F9-274E-9CBC-143429ED7AA5}"/>
              </a:ext>
            </a:extLst>
          </p:cNvPr>
          <p:cNvCxnSpPr>
            <a:cxnSpLocks/>
          </p:cNvCxnSpPr>
          <p:nvPr/>
        </p:nvCxnSpPr>
        <p:spPr>
          <a:xfrm>
            <a:off x="565466" y="4600200"/>
            <a:ext cx="0" cy="724564"/>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570757"/>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19588E4F-7CA6-47ED-82F2-87AF7E9DB6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CuadroTexto 1">
            <a:extLst>
              <a:ext uri="{FF2B5EF4-FFF2-40B4-BE49-F238E27FC236}">
                <a16:creationId xmlns:a16="http://schemas.microsoft.com/office/drawing/2014/main" id="{0808A948-D7BC-3040-B35F-D765DFAB9225}"/>
              </a:ext>
            </a:extLst>
          </p:cNvPr>
          <p:cNvSpPr txBox="1"/>
          <p:nvPr/>
        </p:nvSpPr>
        <p:spPr>
          <a:xfrm>
            <a:off x="4456254" y="739141"/>
            <a:ext cx="5486399" cy="461665"/>
          </a:xfrm>
          <a:prstGeom prst="rect">
            <a:avLst/>
          </a:prstGeom>
          <a:noFill/>
        </p:spPr>
        <p:txBody>
          <a:bodyPr wrap="square" rtlCol="0">
            <a:spAutoFit/>
          </a:bodyPr>
          <a:lstStyle/>
          <a:p>
            <a:r>
              <a:rPr lang="es-PE" sz="2400" b="1" dirty="0">
                <a:solidFill>
                  <a:srgbClr val="9D9154"/>
                </a:solidFill>
                <a:latin typeface="Arial" panose="020B0604020202020204" pitchFamily="34" charset="0"/>
                <a:cs typeface="Arial" panose="020B0604020202020204" pitchFamily="34" charset="0"/>
              </a:rPr>
              <a:t>Reseña histórica</a:t>
            </a:r>
          </a:p>
        </p:txBody>
      </p:sp>
      <p:sp>
        <p:nvSpPr>
          <p:cNvPr id="3" name="CuadroTexto 2">
            <a:extLst>
              <a:ext uri="{FF2B5EF4-FFF2-40B4-BE49-F238E27FC236}">
                <a16:creationId xmlns:a16="http://schemas.microsoft.com/office/drawing/2014/main" id="{96947492-123D-4141-88E9-08E48A986E8C}"/>
              </a:ext>
            </a:extLst>
          </p:cNvPr>
          <p:cNvSpPr txBox="1"/>
          <p:nvPr/>
        </p:nvSpPr>
        <p:spPr>
          <a:xfrm>
            <a:off x="4456254" y="1620456"/>
            <a:ext cx="7176303" cy="2800767"/>
          </a:xfrm>
          <a:prstGeom prst="rect">
            <a:avLst/>
          </a:prstGeom>
          <a:noFill/>
        </p:spPr>
        <p:txBody>
          <a:bodyPr wrap="square" rtlCol="0" anchor="t" anchorCtr="0">
            <a:spAutoFit/>
          </a:bodyPr>
          <a:lstStyle/>
          <a:p>
            <a:pPr algn="just"/>
            <a:r>
              <a:rPr lang="es-PE" sz="1600" dirty="0">
                <a:solidFill>
                  <a:schemeClr val="tx1">
                    <a:lumMod val="75000"/>
                    <a:lumOff val="25000"/>
                  </a:schemeClr>
                </a:solidFill>
                <a:latin typeface="Arial" panose="020B0604020202020204" pitchFamily="34" charset="0"/>
                <a:cs typeface="Arial" panose="020B0604020202020204" pitchFamily="34" charset="0"/>
              </a:rPr>
              <a:t>El perro sin pelo del Perú, conocido como </a:t>
            </a:r>
            <a:r>
              <a:rPr lang="es-PE" sz="1600" i="1" dirty="0">
                <a:solidFill>
                  <a:schemeClr val="tx1">
                    <a:lumMod val="75000"/>
                    <a:lumOff val="25000"/>
                  </a:schemeClr>
                </a:solidFill>
                <a:latin typeface="Arial" panose="020B0604020202020204" pitchFamily="34" charset="0"/>
                <a:cs typeface="Arial" panose="020B0604020202020204" pitchFamily="34" charset="0"/>
              </a:rPr>
              <a:t>“viringo”</a:t>
            </a:r>
            <a:r>
              <a:rPr lang="es-PE" sz="1600" dirty="0">
                <a:solidFill>
                  <a:schemeClr val="tx1">
                    <a:lumMod val="75000"/>
                    <a:lumOff val="25000"/>
                  </a:schemeClr>
                </a:solidFill>
                <a:latin typeface="Arial" panose="020B0604020202020204" pitchFamily="34" charset="0"/>
                <a:cs typeface="Arial" panose="020B0604020202020204" pitchFamily="34" charset="0"/>
              </a:rPr>
              <a:t>, por su particular desnudez fue objeto de natural curiosidad por los peruanos de distintas épocas, debido a la atribución de distintas propiedades, así los vemos en las representaciones que aparecen en los ceramios de distintas culturas Pre-Incas, como Vicús, Mochica, Chancay, Chancay con influencia Tiahuanaco, Chimú y otras; en lo que en muchos casos el perro sin pelo suplanta a las representaciones del puma, la serpiente o el halcón, destacándose con mayor interés en la cultura Chancay. Como se puede apreciar en estas representaciones, el Perro sin pelo hace su aparición en las épocas arqueológicas del Pre-Incanato, situándose desde 300 años a.C., hasta 1460 d.C.</a:t>
            </a:r>
          </a:p>
        </p:txBody>
      </p:sp>
    </p:spTree>
    <p:extLst>
      <p:ext uri="{BB962C8B-B14F-4D97-AF65-F5344CB8AC3E}">
        <p14:creationId xmlns:p14="http://schemas.microsoft.com/office/powerpoint/2010/main" val="3270452935"/>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AD943E8-CF62-264E-9E24-D7D7914BADF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7927" y="-40486"/>
            <a:ext cx="12381816" cy="6938974"/>
          </a:xfrm>
          <a:prstGeom prst="rect">
            <a:avLst/>
          </a:prstGeom>
        </p:spPr>
      </p:pic>
      <p:sp>
        <p:nvSpPr>
          <p:cNvPr id="3" name="CuadroTexto 2">
            <a:extLst>
              <a:ext uri="{FF2B5EF4-FFF2-40B4-BE49-F238E27FC236}">
                <a16:creationId xmlns:a16="http://schemas.microsoft.com/office/drawing/2014/main" id="{94040462-DD21-E94C-A241-0F9F4AA2849C}"/>
              </a:ext>
            </a:extLst>
          </p:cNvPr>
          <p:cNvSpPr txBox="1"/>
          <p:nvPr/>
        </p:nvSpPr>
        <p:spPr>
          <a:xfrm>
            <a:off x="2341449" y="4626435"/>
            <a:ext cx="1478197" cy="461665"/>
          </a:xfrm>
          <a:prstGeom prst="rect">
            <a:avLst/>
          </a:prstGeom>
          <a:noFill/>
        </p:spPr>
        <p:txBody>
          <a:bodyPr wrap="square" rtlCol="0">
            <a:spAutoFit/>
          </a:bodyPr>
          <a:lstStyle/>
          <a:p>
            <a:r>
              <a:rPr lang="es-PE" sz="2400" b="1" dirty="0">
                <a:solidFill>
                  <a:schemeClr val="bg1"/>
                </a:solidFill>
                <a:latin typeface="Arial" panose="020B0604020202020204" pitchFamily="34" charset="0"/>
                <a:cs typeface="Arial" panose="020B0604020202020204" pitchFamily="34" charset="0"/>
              </a:rPr>
              <a:t>Cuerpo</a:t>
            </a:r>
          </a:p>
        </p:txBody>
      </p:sp>
      <p:sp>
        <p:nvSpPr>
          <p:cNvPr id="5" name="CuadroTexto 4">
            <a:extLst>
              <a:ext uri="{FF2B5EF4-FFF2-40B4-BE49-F238E27FC236}">
                <a16:creationId xmlns:a16="http://schemas.microsoft.com/office/drawing/2014/main" id="{B026B36D-D457-594A-8756-182BD63FB966}"/>
              </a:ext>
            </a:extLst>
          </p:cNvPr>
          <p:cNvSpPr txBox="1"/>
          <p:nvPr/>
        </p:nvSpPr>
        <p:spPr>
          <a:xfrm>
            <a:off x="2341449" y="5149655"/>
            <a:ext cx="1574158" cy="338554"/>
          </a:xfrm>
          <a:prstGeom prst="rect">
            <a:avLst/>
          </a:prstGeom>
          <a:noFill/>
        </p:spPr>
        <p:txBody>
          <a:bodyPr wrap="square" rtlCol="0">
            <a:spAutoFit/>
          </a:bodyPr>
          <a:lstStyle/>
          <a:p>
            <a:r>
              <a:rPr lang="es-ES" sz="1600" dirty="0">
                <a:solidFill>
                  <a:schemeClr val="bg1"/>
                </a:solidFill>
                <a:latin typeface="Arial" panose="020B0604020202020204" pitchFamily="34" charset="0"/>
                <a:cs typeface="Arial" panose="020B0604020202020204" pitchFamily="34" charset="0"/>
              </a:rPr>
              <a:t>Mesomorfo</a:t>
            </a:r>
            <a:endParaRPr lang="es-PE" sz="1600" dirty="0">
              <a:solidFill>
                <a:schemeClr val="bg1"/>
              </a:solidFill>
              <a:latin typeface="Arial" panose="020B0604020202020204" pitchFamily="34" charset="0"/>
              <a:cs typeface="Arial" panose="020B0604020202020204" pitchFamily="34" charset="0"/>
            </a:endParaRPr>
          </a:p>
        </p:txBody>
      </p:sp>
      <p:sp>
        <p:nvSpPr>
          <p:cNvPr id="6" name="CuadroTexto 5">
            <a:extLst>
              <a:ext uri="{FF2B5EF4-FFF2-40B4-BE49-F238E27FC236}">
                <a16:creationId xmlns:a16="http://schemas.microsoft.com/office/drawing/2014/main" id="{5C1C70E2-690B-644E-882B-2F4AF510330C}"/>
              </a:ext>
            </a:extLst>
          </p:cNvPr>
          <p:cNvSpPr txBox="1"/>
          <p:nvPr/>
        </p:nvSpPr>
        <p:spPr>
          <a:xfrm>
            <a:off x="4447721" y="4626435"/>
            <a:ext cx="1734270" cy="2062103"/>
          </a:xfrm>
          <a:prstGeom prst="rect">
            <a:avLst/>
          </a:prstGeom>
          <a:noFill/>
        </p:spPr>
        <p:txBody>
          <a:bodyPr wrap="square" rtlCol="0">
            <a:spAutoFit/>
          </a:bodyPr>
          <a:lstStyle/>
          <a:p>
            <a:r>
              <a:rPr lang="es-PE" sz="1600" b="1" dirty="0">
                <a:solidFill>
                  <a:schemeClr val="bg1">
                    <a:lumMod val="95000"/>
                  </a:schemeClr>
                </a:solidFill>
                <a:latin typeface="Arial" panose="020B0604020202020204" pitchFamily="34" charset="0"/>
                <a:cs typeface="Arial" panose="020B0604020202020204" pitchFamily="34" charset="0"/>
              </a:rPr>
              <a:t>01.</a:t>
            </a:r>
          </a:p>
          <a:p>
            <a:r>
              <a:rPr lang="es-PE" sz="1600" b="1" dirty="0">
                <a:solidFill>
                  <a:schemeClr val="bg1">
                    <a:lumMod val="95000"/>
                  </a:schemeClr>
                </a:solidFill>
                <a:latin typeface="Arial" panose="020B0604020202020204" pitchFamily="34" charset="0"/>
                <a:cs typeface="Arial" panose="020B0604020202020204" pitchFamily="34" charset="0"/>
              </a:rPr>
              <a:t>Línea superior</a:t>
            </a:r>
          </a:p>
          <a:p>
            <a:endParaRPr lang="es-PE" sz="1600" b="1" dirty="0">
              <a:solidFill>
                <a:schemeClr val="bg1">
                  <a:lumMod val="95000"/>
                </a:schemeClr>
              </a:solidFill>
              <a:latin typeface="Arial" panose="020B0604020202020204" pitchFamily="34" charset="0"/>
              <a:cs typeface="Arial" panose="020B0604020202020204" pitchFamily="34" charset="0"/>
            </a:endParaRPr>
          </a:p>
          <a:p>
            <a:r>
              <a:rPr lang="es-PE" sz="1600" b="1" dirty="0">
                <a:solidFill>
                  <a:schemeClr val="bg1">
                    <a:lumMod val="95000"/>
                  </a:schemeClr>
                </a:solidFill>
                <a:latin typeface="Arial" panose="020B0604020202020204" pitchFamily="34" charset="0"/>
                <a:cs typeface="Arial" panose="020B0604020202020204" pitchFamily="34" charset="0"/>
              </a:rPr>
              <a:t>02.</a:t>
            </a:r>
          </a:p>
          <a:p>
            <a:r>
              <a:rPr lang="es-PE" sz="1600" b="1" dirty="0">
                <a:solidFill>
                  <a:schemeClr val="bg1">
                    <a:lumMod val="95000"/>
                  </a:schemeClr>
                </a:solidFill>
                <a:latin typeface="Arial" panose="020B0604020202020204" pitchFamily="34" charset="0"/>
                <a:cs typeface="Arial" panose="020B0604020202020204" pitchFamily="34" charset="0"/>
              </a:rPr>
              <a:t>Cruz</a:t>
            </a:r>
          </a:p>
          <a:p>
            <a:endParaRPr lang="es-PE" sz="1600" b="1" dirty="0">
              <a:solidFill>
                <a:schemeClr val="bg1">
                  <a:lumMod val="95000"/>
                </a:schemeClr>
              </a:solidFill>
              <a:latin typeface="Arial" panose="020B0604020202020204" pitchFamily="34" charset="0"/>
              <a:cs typeface="Arial" panose="020B0604020202020204" pitchFamily="34" charset="0"/>
            </a:endParaRPr>
          </a:p>
          <a:p>
            <a:r>
              <a:rPr lang="es-PE" sz="1600" b="1" dirty="0">
                <a:solidFill>
                  <a:schemeClr val="bg1">
                    <a:lumMod val="95000"/>
                  </a:schemeClr>
                </a:solidFill>
                <a:latin typeface="Arial" panose="020B0604020202020204" pitchFamily="34" charset="0"/>
                <a:cs typeface="Arial" panose="020B0604020202020204" pitchFamily="34" charset="0"/>
              </a:rPr>
              <a:t>03. </a:t>
            </a:r>
          </a:p>
          <a:p>
            <a:r>
              <a:rPr lang="es-PE" sz="1600" b="1" dirty="0">
                <a:solidFill>
                  <a:schemeClr val="bg1">
                    <a:lumMod val="95000"/>
                  </a:schemeClr>
                </a:solidFill>
                <a:latin typeface="Arial" panose="020B0604020202020204" pitchFamily="34" charset="0"/>
                <a:cs typeface="Arial" panose="020B0604020202020204" pitchFamily="34" charset="0"/>
              </a:rPr>
              <a:t>Espalda</a:t>
            </a:r>
          </a:p>
        </p:txBody>
      </p:sp>
      <p:sp>
        <p:nvSpPr>
          <p:cNvPr id="9" name="CuadroTexto 8">
            <a:extLst>
              <a:ext uri="{FF2B5EF4-FFF2-40B4-BE49-F238E27FC236}">
                <a16:creationId xmlns:a16="http://schemas.microsoft.com/office/drawing/2014/main" id="{D9CCAAE4-16B5-704B-83BF-8CED17AEF1E7}"/>
              </a:ext>
            </a:extLst>
          </p:cNvPr>
          <p:cNvSpPr txBox="1"/>
          <p:nvPr/>
        </p:nvSpPr>
        <p:spPr>
          <a:xfrm>
            <a:off x="6436141" y="4626435"/>
            <a:ext cx="1189678" cy="2062103"/>
          </a:xfrm>
          <a:prstGeom prst="rect">
            <a:avLst/>
          </a:prstGeom>
          <a:noFill/>
        </p:spPr>
        <p:txBody>
          <a:bodyPr wrap="square" rtlCol="0">
            <a:spAutoFit/>
          </a:bodyPr>
          <a:lstStyle/>
          <a:p>
            <a:r>
              <a:rPr lang="es-PE" sz="1600" b="1" dirty="0">
                <a:solidFill>
                  <a:schemeClr val="bg1">
                    <a:lumMod val="95000"/>
                  </a:schemeClr>
                </a:solidFill>
                <a:latin typeface="Arial" panose="020B0604020202020204" pitchFamily="34" charset="0"/>
                <a:cs typeface="Arial" panose="020B0604020202020204" pitchFamily="34" charset="0"/>
              </a:rPr>
              <a:t>04.</a:t>
            </a:r>
          </a:p>
          <a:p>
            <a:r>
              <a:rPr lang="es-PE" sz="1600" b="1" dirty="0">
                <a:solidFill>
                  <a:schemeClr val="bg1">
                    <a:lumMod val="95000"/>
                  </a:schemeClr>
                </a:solidFill>
                <a:latin typeface="Arial" panose="020B0604020202020204" pitchFamily="34" charset="0"/>
                <a:cs typeface="Arial" panose="020B0604020202020204" pitchFamily="34" charset="0"/>
              </a:rPr>
              <a:t>Lomo</a:t>
            </a:r>
          </a:p>
          <a:p>
            <a:endParaRPr lang="es-PE" sz="1600" b="1" dirty="0">
              <a:solidFill>
                <a:schemeClr val="bg1">
                  <a:lumMod val="95000"/>
                </a:schemeClr>
              </a:solidFill>
              <a:latin typeface="Arial" panose="020B0604020202020204" pitchFamily="34" charset="0"/>
              <a:cs typeface="Arial" panose="020B0604020202020204" pitchFamily="34" charset="0"/>
            </a:endParaRPr>
          </a:p>
          <a:p>
            <a:r>
              <a:rPr lang="es-PE" sz="1600" b="1" dirty="0">
                <a:solidFill>
                  <a:schemeClr val="bg1">
                    <a:lumMod val="95000"/>
                  </a:schemeClr>
                </a:solidFill>
                <a:latin typeface="Arial" panose="020B0604020202020204" pitchFamily="34" charset="0"/>
                <a:cs typeface="Arial" panose="020B0604020202020204" pitchFamily="34" charset="0"/>
              </a:rPr>
              <a:t>05.</a:t>
            </a:r>
          </a:p>
          <a:p>
            <a:r>
              <a:rPr lang="es-PE" sz="1600" b="1" dirty="0">
                <a:solidFill>
                  <a:schemeClr val="bg1">
                    <a:lumMod val="95000"/>
                  </a:schemeClr>
                </a:solidFill>
                <a:latin typeface="Arial" panose="020B0604020202020204" pitchFamily="34" charset="0"/>
                <a:cs typeface="Arial" panose="020B0604020202020204" pitchFamily="34" charset="0"/>
              </a:rPr>
              <a:t>Grupa</a:t>
            </a:r>
          </a:p>
          <a:p>
            <a:endParaRPr lang="es-PE" sz="1600" b="1" dirty="0">
              <a:solidFill>
                <a:schemeClr val="bg1">
                  <a:lumMod val="95000"/>
                </a:schemeClr>
              </a:solidFill>
              <a:latin typeface="Arial" panose="020B0604020202020204" pitchFamily="34" charset="0"/>
              <a:cs typeface="Arial" panose="020B0604020202020204" pitchFamily="34" charset="0"/>
            </a:endParaRPr>
          </a:p>
          <a:p>
            <a:r>
              <a:rPr lang="es-PE" sz="1600" b="1" dirty="0">
                <a:solidFill>
                  <a:schemeClr val="bg1">
                    <a:lumMod val="95000"/>
                  </a:schemeClr>
                </a:solidFill>
                <a:latin typeface="Arial" panose="020B0604020202020204" pitchFamily="34" charset="0"/>
                <a:cs typeface="Arial" panose="020B0604020202020204" pitchFamily="34" charset="0"/>
              </a:rPr>
              <a:t>06.</a:t>
            </a:r>
          </a:p>
          <a:p>
            <a:r>
              <a:rPr lang="es-PE" sz="1600" b="1" dirty="0">
                <a:solidFill>
                  <a:schemeClr val="bg1">
                    <a:lumMod val="95000"/>
                  </a:schemeClr>
                </a:solidFill>
                <a:latin typeface="Arial" panose="020B0604020202020204" pitchFamily="34" charset="0"/>
                <a:cs typeface="Arial" panose="020B0604020202020204" pitchFamily="34" charset="0"/>
              </a:rPr>
              <a:t>Pecho</a:t>
            </a:r>
          </a:p>
        </p:txBody>
      </p:sp>
      <p:sp>
        <p:nvSpPr>
          <p:cNvPr id="10" name="CuadroTexto 9">
            <a:extLst>
              <a:ext uri="{FF2B5EF4-FFF2-40B4-BE49-F238E27FC236}">
                <a16:creationId xmlns:a16="http://schemas.microsoft.com/office/drawing/2014/main" id="{8B349352-91AD-2049-BFBE-98A14DDDB12F}"/>
              </a:ext>
            </a:extLst>
          </p:cNvPr>
          <p:cNvSpPr txBox="1"/>
          <p:nvPr/>
        </p:nvSpPr>
        <p:spPr>
          <a:xfrm>
            <a:off x="8046831" y="4626435"/>
            <a:ext cx="1734270" cy="1077218"/>
          </a:xfrm>
          <a:prstGeom prst="rect">
            <a:avLst/>
          </a:prstGeom>
          <a:noFill/>
        </p:spPr>
        <p:txBody>
          <a:bodyPr wrap="square" rtlCol="0">
            <a:spAutoFit/>
          </a:bodyPr>
          <a:lstStyle/>
          <a:p>
            <a:r>
              <a:rPr lang="es-PE" sz="1600" b="1" dirty="0">
                <a:solidFill>
                  <a:schemeClr val="bg1">
                    <a:lumMod val="95000"/>
                  </a:schemeClr>
                </a:solidFill>
                <a:latin typeface="Arial" panose="020B0604020202020204" pitchFamily="34" charset="0"/>
                <a:cs typeface="Arial" panose="020B0604020202020204" pitchFamily="34" charset="0"/>
              </a:rPr>
              <a:t>07.</a:t>
            </a:r>
          </a:p>
          <a:p>
            <a:r>
              <a:rPr lang="es-PE" sz="1600" b="1" dirty="0">
                <a:solidFill>
                  <a:schemeClr val="bg1">
                    <a:lumMod val="95000"/>
                  </a:schemeClr>
                </a:solidFill>
                <a:latin typeface="Arial" panose="020B0604020202020204" pitchFamily="34" charset="0"/>
                <a:cs typeface="Arial" panose="020B0604020202020204" pitchFamily="34" charset="0"/>
              </a:rPr>
              <a:t>Línea inferior / vientre</a:t>
            </a:r>
          </a:p>
          <a:p>
            <a:endParaRPr lang="es-PE" sz="1600" b="1" dirty="0">
              <a:solidFill>
                <a:schemeClr val="bg1">
                  <a:lumMod val="9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1741120"/>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CD8B555-8A3C-734F-BE2D-201CFDAA6A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D0491673-8AC9-174A-BB17-09AA9C45FC47}"/>
              </a:ext>
            </a:extLst>
          </p:cNvPr>
          <p:cNvSpPr txBox="1"/>
          <p:nvPr/>
        </p:nvSpPr>
        <p:spPr>
          <a:xfrm>
            <a:off x="3024216" y="638926"/>
            <a:ext cx="2558636" cy="461665"/>
          </a:xfrm>
          <a:prstGeom prst="rect">
            <a:avLst/>
          </a:prstGeom>
          <a:noFill/>
        </p:spPr>
        <p:txBody>
          <a:bodyPr wrap="square" rtlCol="0">
            <a:spAutoFit/>
          </a:bodyPr>
          <a:lstStyle/>
          <a:p>
            <a:r>
              <a:rPr lang="es-PE" sz="2400" b="1" dirty="0">
                <a:solidFill>
                  <a:srgbClr val="9D9154"/>
                </a:solidFill>
                <a:latin typeface="Arial" panose="020B0604020202020204" pitchFamily="34" charset="0"/>
                <a:cs typeface="Arial" panose="020B0604020202020204" pitchFamily="34" charset="0"/>
              </a:rPr>
              <a:t>Mesomorfo</a:t>
            </a:r>
          </a:p>
        </p:txBody>
      </p:sp>
      <p:sp>
        <p:nvSpPr>
          <p:cNvPr id="5" name="CuadroTexto 4">
            <a:extLst>
              <a:ext uri="{FF2B5EF4-FFF2-40B4-BE49-F238E27FC236}">
                <a16:creationId xmlns:a16="http://schemas.microsoft.com/office/drawing/2014/main" id="{BD2A1E3A-6939-6946-9754-4E47A192EFF0}"/>
              </a:ext>
            </a:extLst>
          </p:cNvPr>
          <p:cNvSpPr txBox="1"/>
          <p:nvPr/>
        </p:nvSpPr>
        <p:spPr>
          <a:xfrm>
            <a:off x="3001397" y="1194945"/>
            <a:ext cx="4339904" cy="830997"/>
          </a:xfrm>
          <a:prstGeom prst="rect">
            <a:avLst/>
          </a:prstGeom>
          <a:noFill/>
        </p:spPr>
        <p:txBody>
          <a:bodyPr wrap="square" rtlCol="0">
            <a:spAutoFit/>
          </a:bodyPr>
          <a:lstStyle/>
          <a:p>
            <a:pPr algn="just"/>
            <a:r>
              <a:rPr lang="en-US" sz="1600" dirty="0">
                <a:solidFill>
                  <a:srgbClr val="000000"/>
                </a:solidFill>
                <a:latin typeface="Swis721 BT" panose="020B0504020202020204" pitchFamily="34" charset="0"/>
              </a:rPr>
              <a:t>El </a:t>
            </a:r>
            <a:r>
              <a:rPr lang="en-US" sz="1600" dirty="0" err="1">
                <a:solidFill>
                  <a:srgbClr val="000000"/>
                </a:solidFill>
                <a:latin typeface="Swis721 BT" panose="020B0504020202020204" pitchFamily="34" charset="0"/>
              </a:rPr>
              <a:t>Perro</a:t>
            </a:r>
            <a:r>
              <a:rPr lang="en-US" sz="1600" dirty="0">
                <a:solidFill>
                  <a:srgbClr val="000000"/>
                </a:solidFill>
                <a:latin typeface="Swis721 BT" panose="020B0504020202020204" pitchFamily="34" charset="0"/>
              </a:rPr>
              <a:t> sin </a:t>
            </a:r>
            <a:r>
              <a:rPr lang="en-US" sz="1600" dirty="0" err="1">
                <a:solidFill>
                  <a:srgbClr val="000000"/>
                </a:solidFill>
                <a:latin typeface="Swis721 BT" panose="020B0504020202020204" pitchFamily="34" charset="0"/>
              </a:rPr>
              <a:t>pelo</a:t>
            </a:r>
            <a:r>
              <a:rPr lang="en-US" sz="1600" dirty="0">
                <a:solidFill>
                  <a:srgbClr val="000000"/>
                </a:solidFill>
                <a:latin typeface="Swis721 BT" panose="020B0504020202020204" pitchFamily="34" charset="0"/>
              </a:rPr>
              <a:t> del Perú es </a:t>
            </a:r>
            <a:r>
              <a:rPr lang="en-US" sz="1600" dirty="0" err="1">
                <a:solidFill>
                  <a:srgbClr val="000000"/>
                </a:solidFill>
                <a:latin typeface="Swis721 BT" panose="020B0504020202020204" pitchFamily="34" charset="0"/>
              </a:rPr>
              <a:t>definido</a:t>
            </a:r>
            <a:r>
              <a:rPr lang="en-US" sz="1600" dirty="0">
                <a:solidFill>
                  <a:srgbClr val="000000"/>
                </a:solidFill>
                <a:latin typeface="Swis721 BT" panose="020B0504020202020204" pitchFamily="34" charset="0"/>
              </a:rPr>
              <a:t> </a:t>
            </a:r>
            <a:r>
              <a:rPr lang="en-US" sz="1600" dirty="0" err="1">
                <a:solidFill>
                  <a:srgbClr val="000000"/>
                </a:solidFill>
                <a:latin typeface="Swis721 BT" panose="020B0504020202020204" pitchFamily="34" charset="0"/>
              </a:rPr>
              <a:t>como</a:t>
            </a:r>
            <a:r>
              <a:rPr lang="en-US" sz="1600" dirty="0">
                <a:solidFill>
                  <a:srgbClr val="000000"/>
                </a:solidFill>
                <a:latin typeface="Swis721 BT" panose="020B0504020202020204" pitchFamily="34" charset="0"/>
              </a:rPr>
              <a:t> </a:t>
            </a:r>
            <a:r>
              <a:rPr lang="en-US" sz="1600" dirty="0" err="1">
                <a:solidFill>
                  <a:srgbClr val="000000"/>
                </a:solidFill>
                <a:latin typeface="Swis721 BT" panose="020B0504020202020204" pitchFamily="34" charset="0"/>
              </a:rPr>
              <a:t>mesomorfo</a:t>
            </a:r>
            <a:r>
              <a:rPr lang="en-US" sz="1600" dirty="0">
                <a:solidFill>
                  <a:srgbClr val="000000"/>
                </a:solidFill>
                <a:latin typeface="Swis721 BT" panose="020B0504020202020204" pitchFamily="34" charset="0"/>
              </a:rPr>
              <a:t> de </a:t>
            </a:r>
            <a:r>
              <a:rPr lang="en-US" sz="1600" dirty="0" err="1">
                <a:solidFill>
                  <a:srgbClr val="000000"/>
                </a:solidFill>
                <a:latin typeface="Swis721 BT" panose="020B0504020202020204" pitchFamily="34" charset="0"/>
              </a:rPr>
              <a:t>acuerdo</a:t>
            </a:r>
            <a:r>
              <a:rPr lang="en-US" sz="1600" dirty="0">
                <a:solidFill>
                  <a:srgbClr val="000000"/>
                </a:solidFill>
                <a:latin typeface="Swis721 BT" panose="020B0504020202020204" pitchFamily="34" charset="0"/>
              </a:rPr>
              <a:t> a </a:t>
            </a:r>
            <a:r>
              <a:rPr lang="es-PE" sz="1600" dirty="0">
                <a:solidFill>
                  <a:srgbClr val="000000"/>
                </a:solidFill>
                <a:latin typeface="Swis721 BT" panose="020B0504020202020204" pitchFamily="34" charset="0"/>
              </a:rPr>
              <a:t>la clasificación determinada por el índice corporal.</a:t>
            </a:r>
            <a:endParaRPr lang="es-PE" sz="16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id="{026F702C-38EB-C745-B7F5-1D3F67BDD653}"/>
              </a:ext>
            </a:extLst>
          </p:cNvPr>
          <p:cNvSpPr txBox="1"/>
          <p:nvPr/>
        </p:nvSpPr>
        <p:spPr>
          <a:xfrm>
            <a:off x="742989" y="1004201"/>
            <a:ext cx="1884464" cy="523220"/>
          </a:xfrm>
          <a:prstGeom prst="rect">
            <a:avLst/>
          </a:prstGeom>
          <a:noFill/>
        </p:spPr>
        <p:txBody>
          <a:bodyPr wrap="square" rtlCol="0">
            <a:spAutoFit/>
          </a:bodyPr>
          <a:lstStyle/>
          <a:p>
            <a:r>
              <a:rPr lang="es-PE" sz="2800" b="1" dirty="0">
                <a:solidFill>
                  <a:schemeClr val="bg1"/>
                </a:solidFill>
                <a:latin typeface="Arial" panose="020B0604020202020204" pitchFamily="34" charset="0"/>
                <a:cs typeface="Arial" panose="020B0604020202020204" pitchFamily="34" charset="0"/>
              </a:rPr>
              <a:t>Cuerpo</a:t>
            </a:r>
          </a:p>
        </p:txBody>
      </p:sp>
      <p:sp>
        <p:nvSpPr>
          <p:cNvPr id="17" name="CuadroTexto 16">
            <a:extLst>
              <a:ext uri="{FF2B5EF4-FFF2-40B4-BE49-F238E27FC236}">
                <a16:creationId xmlns:a16="http://schemas.microsoft.com/office/drawing/2014/main" id="{992787D0-4982-D84A-ABC1-CCB869141CCD}"/>
              </a:ext>
            </a:extLst>
          </p:cNvPr>
          <p:cNvSpPr txBox="1"/>
          <p:nvPr/>
        </p:nvSpPr>
        <p:spPr>
          <a:xfrm>
            <a:off x="10128304" y="3248798"/>
            <a:ext cx="1641969" cy="1384995"/>
          </a:xfrm>
          <a:prstGeom prst="rect">
            <a:avLst/>
          </a:prstGeom>
          <a:noFill/>
        </p:spPr>
        <p:txBody>
          <a:bodyPr wrap="square" rtlCol="0">
            <a:spAutoFit/>
          </a:bodyPr>
          <a:lstStyle/>
          <a:p>
            <a:pPr algn="ctr"/>
            <a:r>
              <a:rPr lang="es-PE" sz="1400" dirty="0">
                <a:solidFill>
                  <a:srgbClr val="9C9154"/>
                </a:solidFill>
                <a:latin typeface="Arial" panose="020B0604020202020204" pitchFamily="34" charset="0"/>
                <a:cs typeface="Arial" panose="020B0604020202020204" pitchFamily="34" charset="0"/>
              </a:rPr>
              <a:t>Los </a:t>
            </a:r>
            <a:r>
              <a:rPr lang="es-PE" sz="1400" b="1" dirty="0">
                <a:solidFill>
                  <a:srgbClr val="9C9154"/>
                </a:solidFill>
                <a:latin typeface="Arial" panose="020B0604020202020204" pitchFamily="34" charset="0"/>
                <a:cs typeface="Arial" panose="020B0604020202020204" pitchFamily="34" charset="0"/>
              </a:rPr>
              <a:t>mesomorfos </a:t>
            </a:r>
            <a:r>
              <a:rPr lang="es-PE" sz="1400" dirty="0">
                <a:solidFill>
                  <a:srgbClr val="9C9154"/>
                </a:solidFill>
                <a:latin typeface="Arial" panose="020B0604020202020204" pitchFamily="34" charset="0"/>
                <a:cs typeface="Arial" panose="020B0604020202020204" pitchFamily="34" charset="0"/>
              </a:rPr>
              <a:t>son aquellos cuyos índices están en el</a:t>
            </a:r>
          </a:p>
          <a:p>
            <a:pPr algn="ctr"/>
            <a:r>
              <a:rPr lang="es-PE" sz="1400" dirty="0">
                <a:solidFill>
                  <a:srgbClr val="9C9154"/>
                </a:solidFill>
                <a:latin typeface="Arial" panose="020B0604020202020204" pitchFamily="34" charset="0"/>
                <a:cs typeface="Arial" panose="020B0604020202020204" pitchFamily="34" charset="0"/>
              </a:rPr>
              <a:t>rango entre 71 y 84.</a:t>
            </a:r>
          </a:p>
        </p:txBody>
      </p:sp>
      <p:cxnSp>
        <p:nvCxnSpPr>
          <p:cNvPr id="22" name="Conector recto 21">
            <a:extLst>
              <a:ext uri="{FF2B5EF4-FFF2-40B4-BE49-F238E27FC236}">
                <a16:creationId xmlns:a16="http://schemas.microsoft.com/office/drawing/2014/main" id="{7D3BFD60-7578-0649-9548-C8F88303F47B}"/>
              </a:ext>
            </a:extLst>
          </p:cNvPr>
          <p:cNvCxnSpPr>
            <a:cxnSpLocks/>
          </p:cNvCxnSpPr>
          <p:nvPr/>
        </p:nvCxnSpPr>
        <p:spPr>
          <a:xfrm>
            <a:off x="831684" y="1631196"/>
            <a:ext cx="0" cy="3577412"/>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CuadroTexto 27">
            <a:extLst>
              <a:ext uri="{FF2B5EF4-FFF2-40B4-BE49-F238E27FC236}">
                <a16:creationId xmlns:a16="http://schemas.microsoft.com/office/drawing/2014/main" id="{FD39BC1E-9915-394C-B75C-8091DF92C35E}"/>
              </a:ext>
            </a:extLst>
          </p:cNvPr>
          <p:cNvSpPr txBox="1"/>
          <p:nvPr/>
        </p:nvSpPr>
        <p:spPr>
          <a:xfrm>
            <a:off x="9327642" y="2101211"/>
            <a:ext cx="2186368" cy="276999"/>
          </a:xfrm>
          <a:prstGeom prst="rect">
            <a:avLst/>
          </a:prstGeom>
          <a:noFill/>
        </p:spPr>
        <p:txBody>
          <a:bodyPr wrap="none" rtlCol="0">
            <a:spAutoFit/>
          </a:bodyPr>
          <a:lstStyle/>
          <a:p>
            <a:r>
              <a:rPr lang="es-PE" sz="1200" dirty="0">
                <a:latin typeface="Arial" panose="020B0604020202020204" pitchFamily="34" charset="0"/>
                <a:cs typeface="Arial" panose="020B0604020202020204" pitchFamily="34" charset="0"/>
              </a:rPr>
              <a:t>Longitudinal del Tronco x 100</a:t>
            </a:r>
          </a:p>
        </p:txBody>
      </p:sp>
      <p:sp>
        <p:nvSpPr>
          <p:cNvPr id="29" name="CuadroTexto 28">
            <a:extLst>
              <a:ext uri="{FF2B5EF4-FFF2-40B4-BE49-F238E27FC236}">
                <a16:creationId xmlns:a16="http://schemas.microsoft.com/office/drawing/2014/main" id="{52076800-0A48-8F4F-B046-F492C039B881}"/>
              </a:ext>
            </a:extLst>
          </p:cNvPr>
          <p:cNvSpPr txBox="1"/>
          <p:nvPr/>
        </p:nvSpPr>
        <p:spPr>
          <a:xfrm>
            <a:off x="9595342" y="2355854"/>
            <a:ext cx="1471300" cy="276999"/>
          </a:xfrm>
          <a:prstGeom prst="rect">
            <a:avLst/>
          </a:prstGeom>
          <a:noFill/>
        </p:spPr>
        <p:txBody>
          <a:bodyPr wrap="none" rtlCol="0">
            <a:spAutoFit/>
          </a:bodyPr>
          <a:lstStyle/>
          <a:p>
            <a:r>
              <a:rPr lang="es-PE" sz="1200" dirty="0">
                <a:latin typeface="Arial" panose="020B0604020202020204" pitchFamily="34" charset="0"/>
                <a:cs typeface="Arial" panose="020B0604020202020204" pitchFamily="34" charset="0"/>
              </a:rPr>
              <a:t>Perímetro Toráxico</a:t>
            </a:r>
          </a:p>
        </p:txBody>
      </p:sp>
      <p:cxnSp>
        <p:nvCxnSpPr>
          <p:cNvPr id="30" name="Conector recto 29">
            <a:extLst>
              <a:ext uri="{FF2B5EF4-FFF2-40B4-BE49-F238E27FC236}">
                <a16:creationId xmlns:a16="http://schemas.microsoft.com/office/drawing/2014/main" id="{8724ECAD-4644-5942-8B3B-0EBA1950920A}"/>
              </a:ext>
            </a:extLst>
          </p:cNvPr>
          <p:cNvCxnSpPr/>
          <p:nvPr/>
        </p:nvCxnSpPr>
        <p:spPr>
          <a:xfrm>
            <a:off x="9327642" y="2378210"/>
            <a:ext cx="212750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CuadroTexto 30">
            <a:extLst>
              <a:ext uri="{FF2B5EF4-FFF2-40B4-BE49-F238E27FC236}">
                <a16:creationId xmlns:a16="http://schemas.microsoft.com/office/drawing/2014/main" id="{B78B7EDD-0B20-5C46-BAB5-23438DD095B9}"/>
              </a:ext>
            </a:extLst>
          </p:cNvPr>
          <p:cNvSpPr txBox="1"/>
          <p:nvPr/>
        </p:nvSpPr>
        <p:spPr>
          <a:xfrm>
            <a:off x="7987691" y="2239250"/>
            <a:ext cx="1356462" cy="276999"/>
          </a:xfrm>
          <a:prstGeom prst="rect">
            <a:avLst/>
          </a:prstGeom>
          <a:noFill/>
        </p:spPr>
        <p:txBody>
          <a:bodyPr wrap="square" rtlCol="0">
            <a:spAutoFit/>
          </a:bodyPr>
          <a:lstStyle/>
          <a:p>
            <a:r>
              <a:rPr lang="es-PE" sz="1200" dirty="0">
                <a:latin typeface="Arial" panose="020B0604020202020204" pitchFamily="34" charset="0"/>
                <a:cs typeface="Arial" panose="020B0604020202020204" pitchFamily="34" charset="0"/>
              </a:rPr>
              <a:t>Índice Corporal =</a:t>
            </a:r>
          </a:p>
        </p:txBody>
      </p:sp>
      <p:sp>
        <p:nvSpPr>
          <p:cNvPr id="32" name="Rectángulo redondeado 31">
            <a:extLst>
              <a:ext uri="{FF2B5EF4-FFF2-40B4-BE49-F238E27FC236}">
                <a16:creationId xmlns:a16="http://schemas.microsoft.com/office/drawing/2014/main" id="{512C18EC-89ED-2540-ABFA-0F15A06E70A5}"/>
              </a:ext>
            </a:extLst>
          </p:cNvPr>
          <p:cNvSpPr/>
          <p:nvPr/>
        </p:nvSpPr>
        <p:spPr>
          <a:xfrm>
            <a:off x="3027762" y="4168601"/>
            <a:ext cx="2207910" cy="2050473"/>
          </a:xfrm>
          <a:prstGeom prst="roundRect">
            <a:avLst>
              <a:gd name="adj" fmla="val 6118"/>
            </a:avLst>
          </a:prstGeom>
          <a:solidFill>
            <a:srgbClr val="9C9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33" name="CuadroTexto 32">
            <a:extLst>
              <a:ext uri="{FF2B5EF4-FFF2-40B4-BE49-F238E27FC236}">
                <a16:creationId xmlns:a16="http://schemas.microsoft.com/office/drawing/2014/main" id="{5213910A-D099-F746-ACB1-29B22C31D3DD}"/>
              </a:ext>
            </a:extLst>
          </p:cNvPr>
          <p:cNvSpPr txBox="1"/>
          <p:nvPr/>
        </p:nvSpPr>
        <p:spPr>
          <a:xfrm>
            <a:off x="3092146" y="4278499"/>
            <a:ext cx="1986201" cy="1815882"/>
          </a:xfrm>
          <a:prstGeom prst="rect">
            <a:avLst/>
          </a:prstGeom>
          <a:noFill/>
        </p:spPr>
        <p:txBody>
          <a:bodyPr wrap="square" rtlCol="0">
            <a:spAutoFit/>
          </a:bodyPr>
          <a:lstStyle/>
          <a:p>
            <a:r>
              <a:rPr lang="es-PE" sz="1400" dirty="0">
                <a:solidFill>
                  <a:schemeClr val="bg1"/>
                </a:solidFill>
              </a:rPr>
              <a:t>1. Longitud del tórax</a:t>
            </a:r>
          </a:p>
          <a:p>
            <a:r>
              <a:rPr lang="es-PE" sz="1400" dirty="0">
                <a:solidFill>
                  <a:schemeClr val="bg1"/>
                </a:solidFill>
              </a:rPr>
              <a:t>2. Cruz</a:t>
            </a:r>
          </a:p>
          <a:p>
            <a:r>
              <a:rPr lang="es-PE" sz="1400" dirty="0">
                <a:solidFill>
                  <a:schemeClr val="bg1"/>
                </a:solidFill>
              </a:rPr>
              <a:t>3. Espalda</a:t>
            </a:r>
          </a:p>
          <a:p>
            <a:r>
              <a:rPr lang="es-PE" sz="1400" dirty="0">
                <a:solidFill>
                  <a:schemeClr val="bg1"/>
                </a:solidFill>
              </a:rPr>
              <a:t>4. Lomo</a:t>
            </a:r>
          </a:p>
          <a:p>
            <a:r>
              <a:rPr lang="es-PE" sz="1400" dirty="0">
                <a:solidFill>
                  <a:schemeClr val="bg1"/>
                </a:solidFill>
              </a:rPr>
              <a:t>5. Grupa</a:t>
            </a:r>
          </a:p>
          <a:p>
            <a:r>
              <a:rPr lang="es-PE" sz="1400" dirty="0">
                <a:solidFill>
                  <a:schemeClr val="bg1"/>
                </a:solidFill>
              </a:rPr>
              <a:t>6. Tórax</a:t>
            </a:r>
          </a:p>
          <a:p>
            <a:r>
              <a:rPr lang="es-PE" sz="1400" dirty="0">
                <a:solidFill>
                  <a:schemeClr val="bg1"/>
                </a:solidFill>
              </a:rPr>
              <a:t>7- Perfil inferior / vientre</a:t>
            </a:r>
          </a:p>
          <a:p>
            <a:r>
              <a:rPr lang="es-PE" sz="1400" dirty="0">
                <a:solidFill>
                  <a:schemeClr val="bg1"/>
                </a:solidFill>
              </a:rPr>
              <a:t>8. Perímetro del tórax</a:t>
            </a:r>
          </a:p>
        </p:txBody>
      </p:sp>
      <p:cxnSp>
        <p:nvCxnSpPr>
          <p:cNvPr id="35" name="Conector recto de flecha 34">
            <a:extLst>
              <a:ext uri="{FF2B5EF4-FFF2-40B4-BE49-F238E27FC236}">
                <a16:creationId xmlns:a16="http://schemas.microsoft.com/office/drawing/2014/main" id="{A7F39B81-B5AE-ED48-BBC5-858AA3854187}"/>
              </a:ext>
            </a:extLst>
          </p:cNvPr>
          <p:cNvCxnSpPr>
            <a:cxnSpLocks/>
          </p:cNvCxnSpPr>
          <p:nvPr/>
        </p:nvCxnSpPr>
        <p:spPr>
          <a:xfrm flipH="1" flipV="1">
            <a:off x="5957456" y="4331001"/>
            <a:ext cx="2660071" cy="20938"/>
          </a:xfrm>
          <a:prstGeom prst="straightConnector1">
            <a:avLst/>
          </a:prstGeom>
          <a:ln w="19050" cap="flat" cmpd="sng" algn="ctr">
            <a:solidFill>
              <a:srgbClr val="FF0000"/>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38" name="Conector recto de flecha 37">
            <a:extLst>
              <a:ext uri="{FF2B5EF4-FFF2-40B4-BE49-F238E27FC236}">
                <a16:creationId xmlns:a16="http://schemas.microsoft.com/office/drawing/2014/main" id="{74A7B354-2592-6B4A-8D2C-E46DB31B618A}"/>
              </a:ext>
            </a:extLst>
          </p:cNvPr>
          <p:cNvCxnSpPr>
            <a:cxnSpLocks/>
          </p:cNvCxnSpPr>
          <p:nvPr/>
        </p:nvCxnSpPr>
        <p:spPr>
          <a:xfrm>
            <a:off x="9426914" y="3419902"/>
            <a:ext cx="0" cy="2713221"/>
          </a:xfrm>
          <a:prstGeom prst="straightConnector1">
            <a:avLst/>
          </a:prstGeom>
          <a:ln w="19050" cap="flat" cmpd="sng" algn="ctr">
            <a:solidFill>
              <a:srgbClr val="FF0000"/>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46" name="Conector recto 45">
            <a:extLst>
              <a:ext uri="{FF2B5EF4-FFF2-40B4-BE49-F238E27FC236}">
                <a16:creationId xmlns:a16="http://schemas.microsoft.com/office/drawing/2014/main" id="{81DCB1EC-FAEC-5643-B3F1-6828B1A6B325}"/>
              </a:ext>
            </a:extLst>
          </p:cNvPr>
          <p:cNvCxnSpPr>
            <a:cxnSpLocks/>
          </p:cNvCxnSpPr>
          <p:nvPr/>
        </p:nvCxnSpPr>
        <p:spPr>
          <a:xfrm flipH="1">
            <a:off x="5860473" y="6177509"/>
            <a:ext cx="358029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Conector recto 47">
            <a:extLst>
              <a:ext uri="{FF2B5EF4-FFF2-40B4-BE49-F238E27FC236}">
                <a16:creationId xmlns:a16="http://schemas.microsoft.com/office/drawing/2014/main" id="{7632996B-35C6-FB4B-B283-8FDE548F761E}"/>
              </a:ext>
            </a:extLst>
          </p:cNvPr>
          <p:cNvCxnSpPr>
            <a:cxnSpLocks/>
          </p:cNvCxnSpPr>
          <p:nvPr/>
        </p:nvCxnSpPr>
        <p:spPr>
          <a:xfrm flipH="1">
            <a:off x="6636329" y="3351182"/>
            <a:ext cx="280444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Conector recto 49">
            <a:extLst>
              <a:ext uri="{FF2B5EF4-FFF2-40B4-BE49-F238E27FC236}">
                <a16:creationId xmlns:a16="http://schemas.microsoft.com/office/drawing/2014/main" id="{EACD9F55-2BED-B945-BB9F-0200441A6F49}"/>
              </a:ext>
            </a:extLst>
          </p:cNvPr>
          <p:cNvCxnSpPr>
            <a:cxnSpLocks/>
          </p:cNvCxnSpPr>
          <p:nvPr/>
        </p:nvCxnSpPr>
        <p:spPr>
          <a:xfrm>
            <a:off x="5957456" y="3841677"/>
            <a:ext cx="0" cy="84593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54" name="CuadroTexto 53">
            <a:extLst>
              <a:ext uri="{FF2B5EF4-FFF2-40B4-BE49-F238E27FC236}">
                <a16:creationId xmlns:a16="http://schemas.microsoft.com/office/drawing/2014/main" id="{BE4F6F6A-ABDD-5C4C-A545-63143069FF56}"/>
              </a:ext>
            </a:extLst>
          </p:cNvPr>
          <p:cNvSpPr txBox="1"/>
          <p:nvPr/>
        </p:nvSpPr>
        <p:spPr>
          <a:xfrm>
            <a:off x="7503228" y="2403763"/>
            <a:ext cx="269626" cy="276999"/>
          </a:xfrm>
          <a:prstGeom prst="rect">
            <a:avLst/>
          </a:prstGeom>
          <a:noFill/>
        </p:spPr>
        <p:txBody>
          <a:bodyPr wrap="none" rtlCol="0">
            <a:spAutoFit/>
          </a:bodyPr>
          <a:lstStyle/>
          <a:p>
            <a:r>
              <a:rPr lang="es-PE" sz="1200" dirty="0">
                <a:latin typeface="Arial" panose="020B0604020202020204" pitchFamily="34" charset="0"/>
                <a:cs typeface="Arial" panose="020B0604020202020204" pitchFamily="34" charset="0"/>
              </a:rPr>
              <a:t>8</a:t>
            </a:r>
          </a:p>
        </p:txBody>
      </p:sp>
      <p:sp>
        <p:nvSpPr>
          <p:cNvPr id="55" name="CuadroTexto 54">
            <a:extLst>
              <a:ext uri="{FF2B5EF4-FFF2-40B4-BE49-F238E27FC236}">
                <a16:creationId xmlns:a16="http://schemas.microsoft.com/office/drawing/2014/main" id="{81FBAF14-41C3-8B44-8126-EE3650028571}"/>
              </a:ext>
            </a:extLst>
          </p:cNvPr>
          <p:cNvSpPr txBox="1"/>
          <p:nvPr/>
        </p:nvSpPr>
        <p:spPr>
          <a:xfrm>
            <a:off x="7323119" y="2971799"/>
            <a:ext cx="269626" cy="276999"/>
          </a:xfrm>
          <a:prstGeom prst="rect">
            <a:avLst/>
          </a:prstGeom>
          <a:noFill/>
        </p:spPr>
        <p:txBody>
          <a:bodyPr wrap="none" rtlCol="0">
            <a:spAutoFit/>
          </a:bodyPr>
          <a:lstStyle/>
          <a:p>
            <a:r>
              <a:rPr lang="es-PE" sz="1200" dirty="0">
                <a:latin typeface="Arial" panose="020B0604020202020204" pitchFamily="34" charset="0"/>
                <a:cs typeface="Arial" panose="020B0604020202020204" pitchFamily="34" charset="0"/>
              </a:rPr>
              <a:t>3</a:t>
            </a:r>
          </a:p>
        </p:txBody>
      </p:sp>
      <p:sp>
        <p:nvSpPr>
          <p:cNvPr id="56" name="CuadroTexto 55">
            <a:extLst>
              <a:ext uri="{FF2B5EF4-FFF2-40B4-BE49-F238E27FC236}">
                <a16:creationId xmlns:a16="http://schemas.microsoft.com/office/drawing/2014/main" id="{13366E5F-441F-C54B-9D75-D7D98A75BC3F}"/>
              </a:ext>
            </a:extLst>
          </p:cNvPr>
          <p:cNvSpPr txBox="1"/>
          <p:nvPr/>
        </p:nvSpPr>
        <p:spPr>
          <a:xfrm>
            <a:off x="8292937" y="2971799"/>
            <a:ext cx="269626" cy="276999"/>
          </a:xfrm>
          <a:prstGeom prst="rect">
            <a:avLst/>
          </a:prstGeom>
          <a:noFill/>
        </p:spPr>
        <p:txBody>
          <a:bodyPr wrap="none" rtlCol="0">
            <a:spAutoFit/>
          </a:bodyPr>
          <a:lstStyle/>
          <a:p>
            <a:r>
              <a:rPr lang="es-PE" sz="1200" dirty="0">
                <a:latin typeface="Arial" panose="020B0604020202020204" pitchFamily="34" charset="0"/>
                <a:cs typeface="Arial" panose="020B0604020202020204" pitchFamily="34" charset="0"/>
              </a:rPr>
              <a:t>4</a:t>
            </a:r>
          </a:p>
        </p:txBody>
      </p:sp>
      <p:sp>
        <p:nvSpPr>
          <p:cNvPr id="57" name="CuadroTexto 56">
            <a:extLst>
              <a:ext uri="{FF2B5EF4-FFF2-40B4-BE49-F238E27FC236}">
                <a16:creationId xmlns:a16="http://schemas.microsoft.com/office/drawing/2014/main" id="{49BB27E8-30B1-6E4B-98D3-C96364B81D4D}"/>
              </a:ext>
            </a:extLst>
          </p:cNvPr>
          <p:cNvSpPr txBox="1"/>
          <p:nvPr/>
        </p:nvSpPr>
        <p:spPr>
          <a:xfrm>
            <a:off x="8763991" y="3387435"/>
            <a:ext cx="269626" cy="276999"/>
          </a:xfrm>
          <a:prstGeom prst="rect">
            <a:avLst/>
          </a:prstGeom>
          <a:noFill/>
        </p:spPr>
        <p:txBody>
          <a:bodyPr wrap="none" rtlCol="0">
            <a:spAutoFit/>
          </a:bodyPr>
          <a:lstStyle/>
          <a:p>
            <a:r>
              <a:rPr lang="es-PE" sz="1200" dirty="0">
                <a:latin typeface="Arial" panose="020B0604020202020204" pitchFamily="34" charset="0"/>
                <a:cs typeface="Arial" panose="020B0604020202020204" pitchFamily="34" charset="0"/>
              </a:rPr>
              <a:t>5</a:t>
            </a:r>
          </a:p>
        </p:txBody>
      </p:sp>
      <p:sp>
        <p:nvSpPr>
          <p:cNvPr id="58" name="CuadroTexto 57">
            <a:extLst>
              <a:ext uri="{FF2B5EF4-FFF2-40B4-BE49-F238E27FC236}">
                <a16:creationId xmlns:a16="http://schemas.microsoft.com/office/drawing/2014/main" id="{EC736A47-C4F1-3244-A1AF-7A455B09EC77}"/>
              </a:ext>
            </a:extLst>
          </p:cNvPr>
          <p:cNvSpPr txBox="1"/>
          <p:nvPr/>
        </p:nvSpPr>
        <p:spPr>
          <a:xfrm>
            <a:off x="9505687" y="4415608"/>
            <a:ext cx="269626" cy="276999"/>
          </a:xfrm>
          <a:prstGeom prst="rect">
            <a:avLst/>
          </a:prstGeom>
          <a:noFill/>
        </p:spPr>
        <p:txBody>
          <a:bodyPr wrap="none" rtlCol="0">
            <a:spAutoFit/>
          </a:bodyPr>
          <a:lstStyle/>
          <a:p>
            <a:r>
              <a:rPr lang="es-PE" sz="1200" dirty="0">
                <a:latin typeface="Arial" panose="020B0604020202020204" pitchFamily="34" charset="0"/>
                <a:cs typeface="Arial" panose="020B0604020202020204" pitchFamily="34" charset="0"/>
              </a:rPr>
              <a:t>2</a:t>
            </a:r>
          </a:p>
        </p:txBody>
      </p:sp>
      <p:sp>
        <p:nvSpPr>
          <p:cNvPr id="59" name="CuadroTexto 58">
            <a:extLst>
              <a:ext uri="{FF2B5EF4-FFF2-40B4-BE49-F238E27FC236}">
                <a16:creationId xmlns:a16="http://schemas.microsoft.com/office/drawing/2014/main" id="{C191EF0F-6FE4-C542-85CC-1562465B65C5}"/>
              </a:ext>
            </a:extLst>
          </p:cNvPr>
          <p:cNvSpPr txBox="1"/>
          <p:nvPr/>
        </p:nvSpPr>
        <p:spPr>
          <a:xfrm>
            <a:off x="6720924" y="4678845"/>
            <a:ext cx="269626" cy="276999"/>
          </a:xfrm>
          <a:prstGeom prst="rect">
            <a:avLst/>
          </a:prstGeom>
          <a:noFill/>
        </p:spPr>
        <p:txBody>
          <a:bodyPr wrap="none" rtlCol="0">
            <a:spAutoFit/>
          </a:bodyPr>
          <a:lstStyle/>
          <a:p>
            <a:r>
              <a:rPr lang="es-PE" sz="1200" dirty="0">
                <a:latin typeface="Arial" panose="020B0604020202020204" pitchFamily="34" charset="0"/>
                <a:cs typeface="Arial" panose="020B0604020202020204" pitchFamily="34" charset="0"/>
              </a:rPr>
              <a:t>6</a:t>
            </a:r>
          </a:p>
        </p:txBody>
      </p:sp>
      <p:sp>
        <p:nvSpPr>
          <p:cNvPr id="60" name="CuadroTexto 59">
            <a:extLst>
              <a:ext uri="{FF2B5EF4-FFF2-40B4-BE49-F238E27FC236}">
                <a16:creationId xmlns:a16="http://schemas.microsoft.com/office/drawing/2014/main" id="{525D0282-ECBC-6946-BBF3-BAEA4D6318A8}"/>
              </a:ext>
            </a:extLst>
          </p:cNvPr>
          <p:cNvSpPr txBox="1"/>
          <p:nvPr/>
        </p:nvSpPr>
        <p:spPr>
          <a:xfrm>
            <a:off x="7122706" y="4526445"/>
            <a:ext cx="269626" cy="276999"/>
          </a:xfrm>
          <a:prstGeom prst="rect">
            <a:avLst/>
          </a:prstGeom>
          <a:noFill/>
        </p:spPr>
        <p:txBody>
          <a:bodyPr wrap="none" rtlCol="0">
            <a:spAutoFit/>
          </a:bodyPr>
          <a:lstStyle/>
          <a:p>
            <a:r>
              <a:rPr lang="es-PE" sz="1200" dirty="0">
                <a:latin typeface="Arial" panose="020B0604020202020204" pitchFamily="34" charset="0"/>
                <a:cs typeface="Arial" panose="020B0604020202020204" pitchFamily="34" charset="0"/>
              </a:rPr>
              <a:t>7</a:t>
            </a:r>
          </a:p>
        </p:txBody>
      </p:sp>
      <p:sp>
        <p:nvSpPr>
          <p:cNvPr id="61" name="CuadroTexto 60">
            <a:extLst>
              <a:ext uri="{FF2B5EF4-FFF2-40B4-BE49-F238E27FC236}">
                <a16:creationId xmlns:a16="http://schemas.microsoft.com/office/drawing/2014/main" id="{C11AEC0E-62A7-5945-A6EF-BAA8B5A2253A}"/>
              </a:ext>
            </a:extLst>
          </p:cNvPr>
          <p:cNvSpPr txBox="1"/>
          <p:nvPr/>
        </p:nvSpPr>
        <p:spPr>
          <a:xfrm>
            <a:off x="6727373" y="3706090"/>
            <a:ext cx="269626" cy="276999"/>
          </a:xfrm>
          <a:prstGeom prst="rect">
            <a:avLst/>
          </a:prstGeom>
          <a:noFill/>
        </p:spPr>
        <p:txBody>
          <a:bodyPr wrap="none" rtlCol="0">
            <a:spAutoFit/>
          </a:bodyPr>
          <a:lstStyle/>
          <a:p>
            <a:r>
              <a:rPr lang="es-PE" sz="1200" dirty="0">
                <a:solidFill>
                  <a:schemeClr val="bg1"/>
                </a:solidFill>
                <a:latin typeface="Arial" panose="020B0604020202020204" pitchFamily="34" charset="0"/>
                <a:cs typeface="Arial" panose="020B0604020202020204" pitchFamily="34" charset="0"/>
              </a:rPr>
              <a:t>1</a:t>
            </a:r>
          </a:p>
        </p:txBody>
      </p:sp>
      <p:sp>
        <p:nvSpPr>
          <p:cNvPr id="62" name="Elipse 61">
            <a:extLst>
              <a:ext uri="{FF2B5EF4-FFF2-40B4-BE49-F238E27FC236}">
                <a16:creationId xmlns:a16="http://schemas.microsoft.com/office/drawing/2014/main" id="{EE13E374-9EBC-CB4D-B26C-57D12505D8EA}"/>
              </a:ext>
            </a:extLst>
          </p:cNvPr>
          <p:cNvSpPr/>
          <p:nvPr/>
        </p:nvSpPr>
        <p:spPr>
          <a:xfrm>
            <a:off x="6289964" y="3419902"/>
            <a:ext cx="346365" cy="1134205"/>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cxnSp>
        <p:nvCxnSpPr>
          <p:cNvPr id="6" name="Conector recto de flecha 5">
            <a:extLst>
              <a:ext uri="{FF2B5EF4-FFF2-40B4-BE49-F238E27FC236}">
                <a16:creationId xmlns:a16="http://schemas.microsoft.com/office/drawing/2014/main" id="{431A1226-953B-9B43-8DF7-4F30781C5AA5}"/>
              </a:ext>
            </a:extLst>
          </p:cNvPr>
          <p:cNvCxnSpPr>
            <a:cxnSpLocks/>
          </p:cNvCxnSpPr>
          <p:nvPr/>
        </p:nvCxnSpPr>
        <p:spPr>
          <a:xfrm flipH="1">
            <a:off x="6470073" y="2685488"/>
            <a:ext cx="1080654" cy="985967"/>
          </a:xfrm>
          <a:prstGeom prst="straightConnector1">
            <a:avLst/>
          </a:prstGeom>
          <a:ln w="1905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538283770"/>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AD943E8-CF62-264E-9E24-D7D7914BADF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2700"/>
            <a:ext cx="12192000" cy="6832600"/>
          </a:xfrm>
          <a:prstGeom prst="rect">
            <a:avLst/>
          </a:prstGeom>
        </p:spPr>
      </p:pic>
      <p:sp>
        <p:nvSpPr>
          <p:cNvPr id="3" name="CuadroTexto 2">
            <a:extLst>
              <a:ext uri="{FF2B5EF4-FFF2-40B4-BE49-F238E27FC236}">
                <a16:creationId xmlns:a16="http://schemas.microsoft.com/office/drawing/2014/main" id="{D0491673-8AC9-174A-BB17-09AA9C45FC47}"/>
              </a:ext>
            </a:extLst>
          </p:cNvPr>
          <p:cNvSpPr txBox="1"/>
          <p:nvPr/>
        </p:nvSpPr>
        <p:spPr>
          <a:xfrm>
            <a:off x="5989088" y="769422"/>
            <a:ext cx="5501831" cy="461665"/>
          </a:xfrm>
          <a:prstGeom prst="rect">
            <a:avLst/>
          </a:prstGeom>
          <a:noFill/>
        </p:spPr>
        <p:txBody>
          <a:bodyPr wrap="square" rtlCol="0">
            <a:spAutoFit/>
          </a:bodyPr>
          <a:lstStyle/>
          <a:p>
            <a:r>
              <a:rPr lang="es-PE" sz="2400" b="1" dirty="0">
                <a:solidFill>
                  <a:srgbClr val="9D9154"/>
                </a:solidFill>
                <a:latin typeface="Arial" panose="020B0604020202020204" pitchFamily="34" charset="0"/>
                <a:cs typeface="Arial" panose="020B0604020202020204" pitchFamily="34" charset="0"/>
              </a:rPr>
              <a:t>Línea superior</a:t>
            </a:r>
          </a:p>
        </p:txBody>
      </p:sp>
      <p:sp>
        <p:nvSpPr>
          <p:cNvPr id="5" name="CuadroTexto 4">
            <a:extLst>
              <a:ext uri="{FF2B5EF4-FFF2-40B4-BE49-F238E27FC236}">
                <a16:creationId xmlns:a16="http://schemas.microsoft.com/office/drawing/2014/main" id="{BD2A1E3A-6939-6946-9754-4E47A192EFF0}"/>
              </a:ext>
            </a:extLst>
          </p:cNvPr>
          <p:cNvSpPr txBox="1"/>
          <p:nvPr/>
        </p:nvSpPr>
        <p:spPr>
          <a:xfrm>
            <a:off x="5989088" y="1420385"/>
            <a:ext cx="5501830" cy="584775"/>
          </a:xfrm>
          <a:prstGeom prst="rect">
            <a:avLst/>
          </a:prstGeom>
          <a:noFill/>
        </p:spPr>
        <p:txBody>
          <a:bodyPr wrap="square" rtlCol="0">
            <a:spAutoFit/>
          </a:bodyPr>
          <a:lstStyle/>
          <a:p>
            <a:pPr algn="just"/>
            <a:r>
              <a:rPr lang="es-PE" sz="1600" dirty="0">
                <a:solidFill>
                  <a:schemeClr val="tx1">
                    <a:lumMod val="75000"/>
                    <a:lumOff val="25000"/>
                  </a:schemeClr>
                </a:solidFill>
                <a:latin typeface="Arial" panose="020B0604020202020204" pitchFamily="34" charset="0"/>
                <a:cs typeface="Arial" panose="020B0604020202020204" pitchFamily="34" charset="0"/>
              </a:rPr>
              <a:t>Rectilínea, aunque ciertos ejemplares marcan una ligera convexidad dorso-lumbar, perdiéndose con la grupa. </a:t>
            </a:r>
          </a:p>
        </p:txBody>
      </p:sp>
      <p:sp>
        <p:nvSpPr>
          <p:cNvPr id="7" name="CuadroTexto 6">
            <a:extLst>
              <a:ext uri="{FF2B5EF4-FFF2-40B4-BE49-F238E27FC236}">
                <a16:creationId xmlns:a16="http://schemas.microsoft.com/office/drawing/2014/main" id="{026F702C-38EB-C745-B7F5-1D3F67BDD653}"/>
              </a:ext>
            </a:extLst>
          </p:cNvPr>
          <p:cNvSpPr txBox="1"/>
          <p:nvPr/>
        </p:nvSpPr>
        <p:spPr>
          <a:xfrm>
            <a:off x="742989" y="1004201"/>
            <a:ext cx="1884464" cy="523220"/>
          </a:xfrm>
          <a:prstGeom prst="rect">
            <a:avLst/>
          </a:prstGeom>
          <a:noFill/>
        </p:spPr>
        <p:txBody>
          <a:bodyPr wrap="square" rtlCol="0">
            <a:spAutoFit/>
          </a:bodyPr>
          <a:lstStyle/>
          <a:p>
            <a:r>
              <a:rPr lang="es-PE" sz="2800" b="1" dirty="0">
                <a:solidFill>
                  <a:schemeClr val="bg1"/>
                </a:solidFill>
                <a:latin typeface="Arial" panose="020B0604020202020204" pitchFamily="34" charset="0"/>
                <a:cs typeface="Arial" panose="020B0604020202020204" pitchFamily="34" charset="0"/>
              </a:rPr>
              <a:t>Cuerpo</a:t>
            </a:r>
          </a:p>
        </p:txBody>
      </p:sp>
      <p:sp>
        <p:nvSpPr>
          <p:cNvPr id="16" name="CuadroTexto 15">
            <a:extLst>
              <a:ext uri="{FF2B5EF4-FFF2-40B4-BE49-F238E27FC236}">
                <a16:creationId xmlns:a16="http://schemas.microsoft.com/office/drawing/2014/main" id="{A7715D10-EA99-414A-9521-0768193B66EA}"/>
              </a:ext>
            </a:extLst>
          </p:cNvPr>
          <p:cNvSpPr txBox="1"/>
          <p:nvPr/>
        </p:nvSpPr>
        <p:spPr>
          <a:xfrm>
            <a:off x="10691282" y="3075014"/>
            <a:ext cx="692818" cy="307777"/>
          </a:xfrm>
          <a:prstGeom prst="rect">
            <a:avLst/>
          </a:prstGeom>
          <a:noFill/>
        </p:spPr>
        <p:txBody>
          <a:bodyPr wrap="none" rtlCol="0">
            <a:spAutoFit/>
          </a:bodyPr>
          <a:lstStyle/>
          <a:p>
            <a:r>
              <a:rPr lang="es-PE" sz="1400" dirty="0">
                <a:solidFill>
                  <a:schemeClr val="tx1">
                    <a:lumMod val="75000"/>
                    <a:lumOff val="25000"/>
                  </a:schemeClr>
                </a:solidFill>
                <a:latin typeface="Arial" panose="020B0604020202020204" pitchFamily="34" charset="0"/>
                <a:cs typeface="Arial" panose="020B0604020202020204" pitchFamily="34" charset="0"/>
              </a:rPr>
              <a:t>Cuello</a:t>
            </a:r>
          </a:p>
        </p:txBody>
      </p:sp>
      <p:sp>
        <p:nvSpPr>
          <p:cNvPr id="17" name="CuadroTexto 16">
            <a:extLst>
              <a:ext uri="{FF2B5EF4-FFF2-40B4-BE49-F238E27FC236}">
                <a16:creationId xmlns:a16="http://schemas.microsoft.com/office/drawing/2014/main" id="{992787D0-4982-D84A-ABC1-CCB869141CCD}"/>
              </a:ext>
            </a:extLst>
          </p:cNvPr>
          <p:cNvSpPr txBox="1"/>
          <p:nvPr/>
        </p:nvSpPr>
        <p:spPr>
          <a:xfrm>
            <a:off x="10691282" y="3495638"/>
            <a:ext cx="562975" cy="307777"/>
          </a:xfrm>
          <a:prstGeom prst="rect">
            <a:avLst/>
          </a:prstGeom>
          <a:noFill/>
        </p:spPr>
        <p:txBody>
          <a:bodyPr wrap="none" rtlCol="0">
            <a:spAutoFit/>
          </a:bodyPr>
          <a:lstStyle/>
          <a:p>
            <a:r>
              <a:rPr lang="es-PE" sz="1400" dirty="0">
                <a:solidFill>
                  <a:schemeClr val="tx1">
                    <a:lumMod val="75000"/>
                    <a:lumOff val="25000"/>
                  </a:schemeClr>
                </a:solidFill>
                <a:latin typeface="Arial" panose="020B0604020202020204" pitchFamily="34" charset="0"/>
                <a:cs typeface="Arial" panose="020B0604020202020204" pitchFamily="34" charset="0"/>
              </a:rPr>
              <a:t>Cruz</a:t>
            </a:r>
          </a:p>
        </p:txBody>
      </p:sp>
      <p:sp>
        <p:nvSpPr>
          <p:cNvPr id="18" name="CuadroTexto 17">
            <a:extLst>
              <a:ext uri="{FF2B5EF4-FFF2-40B4-BE49-F238E27FC236}">
                <a16:creationId xmlns:a16="http://schemas.microsoft.com/office/drawing/2014/main" id="{31C9C8D9-4B78-6646-8D39-09E7E061A78A}"/>
              </a:ext>
            </a:extLst>
          </p:cNvPr>
          <p:cNvSpPr txBox="1"/>
          <p:nvPr/>
        </p:nvSpPr>
        <p:spPr>
          <a:xfrm>
            <a:off x="10691282" y="3907118"/>
            <a:ext cx="662361" cy="307777"/>
          </a:xfrm>
          <a:prstGeom prst="rect">
            <a:avLst/>
          </a:prstGeom>
          <a:noFill/>
        </p:spPr>
        <p:txBody>
          <a:bodyPr wrap="none" rtlCol="0">
            <a:spAutoFit/>
          </a:bodyPr>
          <a:lstStyle/>
          <a:p>
            <a:r>
              <a:rPr lang="es-PE" sz="1400" dirty="0">
                <a:solidFill>
                  <a:schemeClr val="tx1">
                    <a:lumMod val="75000"/>
                    <a:lumOff val="25000"/>
                  </a:schemeClr>
                </a:solidFill>
                <a:latin typeface="Arial" panose="020B0604020202020204" pitchFamily="34" charset="0"/>
                <a:cs typeface="Arial" panose="020B0604020202020204" pitchFamily="34" charset="0"/>
              </a:rPr>
              <a:t>Dorso</a:t>
            </a:r>
          </a:p>
        </p:txBody>
      </p:sp>
      <p:sp>
        <p:nvSpPr>
          <p:cNvPr id="19" name="CuadroTexto 18">
            <a:extLst>
              <a:ext uri="{FF2B5EF4-FFF2-40B4-BE49-F238E27FC236}">
                <a16:creationId xmlns:a16="http://schemas.microsoft.com/office/drawing/2014/main" id="{A94C5BBC-5F81-5148-8662-EC41D03F3307}"/>
              </a:ext>
            </a:extLst>
          </p:cNvPr>
          <p:cNvSpPr txBox="1"/>
          <p:nvPr/>
        </p:nvSpPr>
        <p:spPr>
          <a:xfrm>
            <a:off x="10691282" y="4346030"/>
            <a:ext cx="631904" cy="307777"/>
          </a:xfrm>
          <a:prstGeom prst="rect">
            <a:avLst/>
          </a:prstGeom>
          <a:noFill/>
        </p:spPr>
        <p:txBody>
          <a:bodyPr wrap="none" rtlCol="0">
            <a:spAutoFit/>
          </a:bodyPr>
          <a:lstStyle/>
          <a:p>
            <a:r>
              <a:rPr lang="es-PE" sz="1400" dirty="0">
                <a:solidFill>
                  <a:schemeClr val="tx1">
                    <a:lumMod val="75000"/>
                    <a:lumOff val="25000"/>
                  </a:schemeClr>
                </a:solidFill>
                <a:latin typeface="Arial" panose="020B0604020202020204" pitchFamily="34" charset="0"/>
                <a:cs typeface="Arial" panose="020B0604020202020204" pitchFamily="34" charset="0"/>
              </a:rPr>
              <a:t>Lomo</a:t>
            </a:r>
          </a:p>
        </p:txBody>
      </p:sp>
      <p:sp>
        <p:nvSpPr>
          <p:cNvPr id="20" name="CuadroTexto 19">
            <a:extLst>
              <a:ext uri="{FF2B5EF4-FFF2-40B4-BE49-F238E27FC236}">
                <a16:creationId xmlns:a16="http://schemas.microsoft.com/office/drawing/2014/main" id="{ED4C3BE2-96E0-7B4A-9A71-1F44346C3957}"/>
              </a:ext>
            </a:extLst>
          </p:cNvPr>
          <p:cNvSpPr txBox="1"/>
          <p:nvPr/>
        </p:nvSpPr>
        <p:spPr>
          <a:xfrm>
            <a:off x="10691282" y="4757510"/>
            <a:ext cx="681597" cy="307777"/>
          </a:xfrm>
          <a:prstGeom prst="rect">
            <a:avLst/>
          </a:prstGeom>
          <a:noFill/>
        </p:spPr>
        <p:txBody>
          <a:bodyPr wrap="none" rtlCol="0">
            <a:spAutoFit/>
          </a:bodyPr>
          <a:lstStyle/>
          <a:p>
            <a:r>
              <a:rPr lang="es-PE" sz="1400" dirty="0">
                <a:solidFill>
                  <a:schemeClr val="tx1">
                    <a:lumMod val="75000"/>
                    <a:lumOff val="25000"/>
                  </a:schemeClr>
                </a:solidFill>
                <a:latin typeface="Arial" panose="020B0604020202020204" pitchFamily="34" charset="0"/>
                <a:cs typeface="Arial" panose="020B0604020202020204" pitchFamily="34" charset="0"/>
              </a:rPr>
              <a:t>Grupa</a:t>
            </a:r>
          </a:p>
        </p:txBody>
      </p:sp>
      <p:sp>
        <p:nvSpPr>
          <p:cNvPr id="21" name="CuadroTexto 20">
            <a:extLst>
              <a:ext uri="{FF2B5EF4-FFF2-40B4-BE49-F238E27FC236}">
                <a16:creationId xmlns:a16="http://schemas.microsoft.com/office/drawing/2014/main" id="{9DF34B70-F0E4-F249-BF68-0A548D5B8FD4}"/>
              </a:ext>
            </a:extLst>
          </p:cNvPr>
          <p:cNvSpPr txBox="1"/>
          <p:nvPr/>
        </p:nvSpPr>
        <p:spPr>
          <a:xfrm>
            <a:off x="10691282" y="5168990"/>
            <a:ext cx="553357" cy="307777"/>
          </a:xfrm>
          <a:prstGeom prst="rect">
            <a:avLst/>
          </a:prstGeom>
          <a:noFill/>
        </p:spPr>
        <p:txBody>
          <a:bodyPr wrap="none" rtlCol="0">
            <a:spAutoFit/>
          </a:bodyPr>
          <a:lstStyle/>
          <a:p>
            <a:r>
              <a:rPr lang="es-PE" sz="1400" dirty="0">
                <a:solidFill>
                  <a:schemeClr val="tx1">
                    <a:lumMod val="75000"/>
                    <a:lumOff val="25000"/>
                  </a:schemeClr>
                </a:solidFill>
                <a:latin typeface="Arial" panose="020B0604020202020204" pitchFamily="34" charset="0"/>
                <a:cs typeface="Arial" panose="020B0604020202020204" pitchFamily="34" charset="0"/>
              </a:rPr>
              <a:t>Cola</a:t>
            </a:r>
          </a:p>
        </p:txBody>
      </p:sp>
      <p:cxnSp>
        <p:nvCxnSpPr>
          <p:cNvPr id="22" name="Conector recto 21">
            <a:extLst>
              <a:ext uri="{FF2B5EF4-FFF2-40B4-BE49-F238E27FC236}">
                <a16:creationId xmlns:a16="http://schemas.microsoft.com/office/drawing/2014/main" id="{7D3BFD60-7578-0649-9548-C8F88303F47B}"/>
              </a:ext>
            </a:extLst>
          </p:cNvPr>
          <p:cNvCxnSpPr>
            <a:cxnSpLocks/>
          </p:cNvCxnSpPr>
          <p:nvPr/>
        </p:nvCxnSpPr>
        <p:spPr>
          <a:xfrm>
            <a:off x="831684" y="1631196"/>
            <a:ext cx="0" cy="3577412"/>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5208544"/>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AD943E8-CF62-264E-9E24-D7D7914BADF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2700"/>
            <a:ext cx="12192000" cy="6832600"/>
          </a:xfrm>
          <a:prstGeom prst="rect">
            <a:avLst/>
          </a:prstGeom>
        </p:spPr>
      </p:pic>
      <p:sp>
        <p:nvSpPr>
          <p:cNvPr id="3" name="CuadroTexto 2">
            <a:extLst>
              <a:ext uri="{FF2B5EF4-FFF2-40B4-BE49-F238E27FC236}">
                <a16:creationId xmlns:a16="http://schemas.microsoft.com/office/drawing/2014/main" id="{D20126FB-4F63-C443-AEA8-F3A70E3B47AA}"/>
              </a:ext>
            </a:extLst>
          </p:cNvPr>
          <p:cNvSpPr txBox="1"/>
          <p:nvPr/>
        </p:nvSpPr>
        <p:spPr>
          <a:xfrm>
            <a:off x="5942790" y="1292642"/>
            <a:ext cx="5501830" cy="338554"/>
          </a:xfrm>
          <a:prstGeom prst="rect">
            <a:avLst/>
          </a:prstGeom>
          <a:noFill/>
        </p:spPr>
        <p:txBody>
          <a:bodyPr wrap="square" rtlCol="0">
            <a:spAutoFit/>
          </a:bodyPr>
          <a:lstStyle/>
          <a:p>
            <a:r>
              <a:rPr lang="es-PE" sz="1600" dirty="0">
                <a:solidFill>
                  <a:schemeClr val="tx1">
                    <a:lumMod val="75000"/>
                    <a:lumOff val="25000"/>
                  </a:schemeClr>
                </a:solidFill>
                <a:latin typeface="Arial" panose="020B0604020202020204" pitchFamily="34" charset="0"/>
                <a:cs typeface="Arial" panose="020B0604020202020204" pitchFamily="34" charset="0"/>
              </a:rPr>
              <a:t>Poco acentuada.</a:t>
            </a:r>
          </a:p>
        </p:txBody>
      </p:sp>
      <p:sp>
        <p:nvSpPr>
          <p:cNvPr id="6" name="CuadroTexto 5">
            <a:extLst>
              <a:ext uri="{FF2B5EF4-FFF2-40B4-BE49-F238E27FC236}">
                <a16:creationId xmlns:a16="http://schemas.microsoft.com/office/drawing/2014/main" id="{1BAF0400-629F-8640-8294-EB5555C43769}"/>
              </a:ext>
            </a:extLst>
          </p:cNvPr>
          <p:cNvSpPr txBox="1"/>
          <p:nvPr/>
        </p:nvSpPr>
        <p:spPr>
          <a:xfrm>
            <a:off x="5942789" y="769421"/>
            <a:ext cx="5501831" cy="461665"/>
          </a:xfrm>
          <a:prstGeom prst="rect">
            <a:avLst/>
          </a:prstGeom>
          <a:noFill/>
        </p:spPr>
        <p:txBody>
          <a:bodyPr wrap="square" rtlCol="0">
            <a:spAutoFit/>
          </a:bodyPr>
          <a:lstStyle/>
          <a:p>
            <a:r>
              <a:rPr lang="es-PE" sz="2400" b="1" dirty="0">
                <a:solidFill>
                  <a:srgbClr val="9D9154"/>
                </a:solidFill>
                <a:latin typeface="Arial" panose="020B0604020202020204" pitchFamily="34" charset="0"/>
                <a:cs typeface="Arial" panose="020B0604020202020204" pitchFamily="34" charset="0"/>
              </a:rPr>
              <a:t>Cruz</a:t>
            </a:r>
          </a:p>
        </p:txBody>
      </p:sp>
      <p:sp>
        <p:nvSpPr>
          <p:cNvPr id="7" name="CuadroTexto 6">
            <a:extLst>
              <a:ext uri="{FF2B5EF4-FFF2-40B4-BE49-F238E27FC236}">
                <a16:creationId xmlns:a16="http://schemas.microsoft.com/office/drawing/2014/main" id="{9C34653C-EC2A-AC43-8B37-11E8FDDA6E82}"/>
              </a:ext>
            </a:extLst>
          </p:cNvPr>
          <p:cNvSpPr txBox="1"/>
          <p:nvPr/>
        </p:nvSpPr>
        <p:spPr>
          <a:xfrm>
            <a:off x="742989" y="1004201"/>
            <a:ext cx="1884464" cy="523220"/>
          </a:xfrm>
          <a:prstGeom prst="rect">
            <a:avLst/>
          </a:prstGeom>
          <a:noFill/>
        </p:spPr>
        <p:txBody>
          <a:bodyPr wrap="square" rtlCol="0">
            <a:spAutoFit/>
          </a:bodyPr>
          <a:lstStyle/>
          <a:p>
            <a:r>
              <a:rPr lang="es-PE" sz="2800" b="1" dirty="0">
                <a:solidFill>
                  <a:schemeClr val="bg1"/>
                </a:solidFill>
                <a:latin typeface="Arial" panose="020B0604020202020204" pitchFamily="34" charset="0"/>
                <a:cs typeface="Arial" panose="020B0604020202020204" pitchFamily="34" charset="0"/>
              </a:rPr>
              <a:t>Cuerpo</a:t>
            </a:r>
          </a:p>
        </p:txBody>
      </p:sp>
      <p:cxnSp>
        <p:nvCxnSpPr>
          <p:cNvPr id="23" name="Conector recto 22">
            <a:extLst>
              <a:ext uri="{FF2B5EF4-FFF2-40B4-BE49-F238E27FC236}">
                <a16:creationId xmlns:a16="http://schemas.microsoft.com/office/drawing/2014/main" id="{B9092D99-D19A-0A4B-8FDA-263927E4E1DB}"/>
              </a:ext>
            </a:extLst>
          </p:cNvPr>
          <p:cNvCxnSpPr>
            <a:cxnSpLocks/>
          </p:cNvCxnSpPr>
          <p:nvPr/>
        </p:nvCxnSpPr>
        <p:spPr>
          <a:xfrm>
            <a:off x="831684" y="1631196"/>
            <a:ext cx="0" cy="3577412"/>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Imagen 4">
            <a:extLst>
              <a:ext uri="{FF2B5EF4-FFF2-40B4-BE49-F238E27FC236}">
                <a16:creationId xmlns:a16="http://schemas.microsoft.com/office/drawing/2014/main" id="{1C4F6A5D-4A86-3D47-AC67-17BDE6A97387}"/>
              </a:ext>
            </a:extLst>
          </p:cNvPr>
          <p:cNvPicPr>
            <a:picLocks noChangeAspect="1"/>
          </p:cNvPicPr>
          <p:nvPr/>
        </p:nvPicPr>
        <p:blipFill rotWithShape="1">
          <a:blip r:embed="rId3">
            <a:extLst>
              <a:ext uri="{28A0092B-C50C-407E-A947-70E740481C1C}">
                <a14:useLocalDpi xmlns:a14="http://schemas.microsoft.com/office/drawing/2010/main" val="0"/>
              </a:ext>
            </a:extLst>
          </a:blip>
          <a:srcRect l="14226" r="19434" b="-1521"/>
          <a:stretch/>
        </p:blipFill>
        <p:spPr>
          <a:xfrm>
            <a:off x="6593307" y="2188854"/>
            <a:ext cx="4530294" cy="3899725"/>
          </a:xfrm>
          <a:prstGeom prst="rect">
            <a:avLst/>
          </a:prstGeom>
        </p:spPr>
      </p:pic>
      <p:sp>
        <p:nvSpPr>
          <p:cNvPr id="19" name="CuadroTexto 18">
            <a:extLst>
              <a:ext uri="{FF2B5EF4-FFF2-40B4-BE49-F238E27FC236}">
                <a16:creationId xmlns:a16="http://schemas.microsoft.com/office/drawing/2014/main" id="{E041C79F-9803-A840-A65E-180829E06E22}"/>
              </a:ext>
            </a:extLst>
          </p:cNvPr>
          <p:cNvSpPr txBox="1"/>
          <p:nvPr/>
        </p:nvSpPr>
        <p:spPr>
          <a:xfrm>
            <a:off x="8844156" y="2188854"/>
            <a:ext cx="617477" cy="338554"/>
          </a:xfrm>
          <a:prstGeom prst="rect">
            <a:avLst/>
          </a:prstGeom>
          <a:noFill/>
        </p:spPr>
        <p:txBody>
          <a:bodyPr wrap="none" rtlCol="0">
            <a:spAutoFit/>
          </a:bodyPr>
          <a:lstStyle/>
          <a:p>
            <a:r>
              <a:rPr lang="es-PE" sz="1600" dirty="0">
                <a:latin typeface="Arial" panose="020B0604020202020204" pitchFamily="34" charset="0"/>
                <a:cs typeface="Arial" panose="020B0604020202020204" pitchFamily="34" charset="0"/>
              </a:rPr>
              <a:t>Cruz</a:t>
            </a:r>
          </a:p>
        </p:txBody>
      </p:sp>
      <p:cxnSp>
        <p:nvCxnSpPr>
          <p:cNvPr id="10" name="Conector recto de flecha 9">
            <a:extLst>
              <a:ext uri="{FF2B5EF4-FFF2-40B4-BE49-F238E27FC236}">
                <a16:creationId xmlns:a16="http://schemas.microsoft.com/office/drawing/2014/main" id="{5A9B1868-BA5C-F845-8D89-CDBEEA1D7EA7}"/>
              </a:ext>
            </a:extLst>
          </p:cNvPr>
          <p:cNvCxnSpPr/>
          <p:nvPr/>
        </p:nvCxnSpPr>
        <p:spPr>
          <a:xfrm>
            <a:off x="9288379" y="2527408"/>
            <a:ext cx="346509" cy="7355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2764217"/>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BACB0469-3D70-AE46-8036-3D58604E6460}"/>
              </a:ext>
            </a:extLst>
          </p:cNvPr>
          <p:cNvSpPr txBox="1"/>
          <p:nvPr/>
        </p:nvSpPr>
        <p:spPr>
          <a:xfrm>
            <a:off x="494059" y="945696"/>
            <a:ext cx="32679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2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Espalda</a:t>
            </a:r>
          </a:p>
        </p:txBody>
      </p:sp>
      <p:sp>
        <p:nvSpPr>
          <p:cNvPr id="5" name="CuadroTexto 4">
            <a:extLst>
              <a:ext uri="{FF2B5EF4-FFF2-40B4-BE49-F238E27FC236}">
                <a16:creationId xmlns:a16="http://schemas.microsoft.com/office/drawing/2014/main" id="{AB07F98C-F217-DE4F-AE24-1AD93AAA80CE}"/>
              </a:ext>
            </a:extLst>
          </p:cNvPr>
          <p:cNvSpPr txBox="1"/>
          <p:nvPr/>
        </p:nvSpPr>
        <p:spPr>
          <a:xfrm>
            <a:off x="494060" y="1352769"/>
            <a:ext cx="4035736"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PE" sz="1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Perfil superior rectilíneo, con músculos dorsales bien desarrollados, formando en muchos casos una </a:t>
            </a:r>
            <a:r>
              <a:rPr kumimoji="0" lang="es-PE" sz="1600" b="0"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biconvexidad</a:t>
            </a:r>
            <a:r>
              <a:rPr kumimoji="0" lang="es-PE" sz="1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muscular a lo largo de toda la región dorsal, prolongándose a la zona lumbar.</a:t>
            </a:r>
          </a:p>
        </p:txBody>
      </p:sp>
      <p:sp>
        <p:nvSpPr>
          <p:cNvPr id="6" name="CuadroTexto 5">
            <a:extLst>
              <a:ext uri="{FF2B5EF4-FFF2-40B4-BE49-F238E27FC236}">
                <a16:creationId xmlns:a16="http://schemas.microsoft.com/office/drawing/2014/main" id="{2AF15E4F-B490-3949-B675-FFA57A9AE4BB}"/>
              </a:ext>
            </a:extLst>
          </p:cNvPr>
          <p:cNvSpPr txBox="1"/>
          <p:nvPr/>
        </p:nvSpPr>
        <p:spPr>
          <a:xfrm>
            <a:off x="479991" y="2741781"/>
            <a:ext cx="32679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2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Lomo</a:t>
            </a:r>
          </a:p>
        </p:txBody>
      </p:sp>
      <p:sp>
        <p:nvSpPr>
          <p:cNvPr id="8" name="CuadroTexto 7">
            <a:extLst>
              <a:ext uri="{FF2B5EF4-FFF2-40B4-BE49-F238E27FC236}">
                <a16:creationId xmlns:a16="http://schemas.microsoft.com/office/drawing/2014/main" id="{FA151F62-B464-FE4C-8954-7F5CE9EAC314}"/>
              </a:ext>
            </a:extLst>
          </p:cNvPr>
          <p:cNvSpPr txBox="1"/>
          <p:nvPr/>
        </p:nvSpPr>
        <p:spPr>
          <a:xfrm>
            <a:off x="479992" y="3135206"/>
            <a:ext cx="4049804"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PE" sz="1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Debe ser fuerte y  musculoso. Su largo es aproximadamente 1/5 de la altura a la cruz.</a:t>
            </a:r>
          </a:p>
        </p:txBody>
      </p:sp>
      <p:sp>
        <p:nvSpPr>
          <p:cNvPr id="9" name="CuadroTexto 8">
            <a:extLst>
              <a:ext uri="{FF2B5EF4-FFF2-40B4-BE49-F238E27FC236}">
                <a16:creationId xmlns:a16="http://schemas.microsoft.com/office/drawing/2014/main" id="{BF26BBE9-6BB7-684A-80DB-A857C5E5F0C6}"/>
              </a:ext>
            </a:extLst>
          </p:cNvPr>
          <p:cNvSpPr txBox="1"/>
          <p:nvPr/>
        </p:nvSpPr>
        <p:spPr>
          <a:xfrm>
            <a:off x="479991" y="4073562"/>
            <a:ext cx="32679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2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Grupa</a:t>
            </a:r>
          </a:p>
        </p:txBody>
      </p:sp>
      <p:sp>
        <p:nvSpPr>
          <p:cNvPr id="10" name="CuadroTexto 9">
            <a:extLst>
              <a:ext uri="{FF2B5EF4-FFF2-40B4-BE49-F238E27FC236}">
                <a16:creationId xmlns:a16="http://schemas.microsoft.com/office/drawing/2014/main" id="{781C2852-734D-7E41-BDBB-C32A4450F507}"/>
              </a:ext>
            </a:extLst>
          </p:cNvPr>
          <p:cNvSpPr txBox="1"/>
          <p:nvPr/>
        </p:nvSpPr>
        <p:spPr>
          <a:xfrm>
            <a:off x="494060" y="4480215"/>
            <a:ext cx="4035736"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PE" sz="1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El perfil  superior es ligeramente convexo. Su inclinación respecto a la horizontal, forma un ángulo aproximado de 40°. De conformación sólida y musculosa, asegurando un buen empuje.</a:t>
            </a:r>
          </a:p>
        </p:txBody>
      </p:sp>
      <p:sp>
        <p:nvSpPr>
          <p:cNvPr id="12" name="CuadroTexto 11">
            <a:extLst>
              <a:ext uri="{FF2B5EF4-FFF2-40B4-BE49-F238E27FC236}">
                <a16:creationId xmlns:a16="http://schemas.microsoft.com/office/drawing/2014/main" id="{69ADB676-A851-CE43-AFCC-66CFB2FDD31D}"/>
              </a:ext>
            </a:extLst>
          </p:cNvPr>
          <p:cNvSpPr txBox="1"/>
          <p:nvPr/>
        </p:nvSpPr>
        <p:spPr>
          <a:xfrm>
            <a:off x="349094" y="344860"/>
            <a:ext cx="18844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Cuerpo</a:t>
            </a:r>
          </a:p>
        </p:txBody>
      </p:sp>
    </p:spTree>
    <p:extLst>
      <p:ext uri="{BB962C8B-B14F-4D97-AF65-F5344CB8AC3E}">
        <p14:creationId xmlns:p14="http://schemas.microsoft.com/office/powerpoint/2010/main" val="1415942251"/>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9CA66B80-E4F7-CE42-91B1-555A53E67F46}"/>
              </a:ext>
            </a:extLst>
          </p:cNvPr>
          <p:cNvSpPr txBox="1"/>
          <p:nvPr/>
        </p:nvSpPr>
        <p:spPr>
          <a:xfrm>
            <a:off x="5891514" y="804146"/>
            <a:ext cx="32679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2400" b="1" i="0" u="none" strike="noStrike" kern="1200" cap="none" spc="0" normalizeH="0" baseline="0" noProof="0" dirty="0">
                <a:ln>
                  <a:noFill/>
                </a:ln>
                <a:solidFill>
                  <a:srgbClr val="9D9154"/>
                </a:solidFill>
                <a:effectLst/>
                <a:uLnTx/>
                <a:uFillTx/>
                <a:latin typeface="Arial" panose="020B0604020202020204" pitchFamily="34" charset="0"/>
                <a:ea typeface="+mn-ea"/>
                <a:cs typeface="Arial" panose="020B0604020202020204" pitchFamily="34" charset="0"/>
              </a:rPr>
              <a:t>Pecho</a:t>
            </a:r>
          </a:p>
        </p:txBody>
      </p:sp>
      <p:sp>
        <p:nvSpPr>
          <p:cNvPr id="5" name="CuadroTexto 4">
            <a:extLst>
              <a:ext uri="{FF2B5EF4-FFF2-40B4-BE49-F238E27FC236}">
                <a16:creationId xmlns:a16="http://schemas.microsoft.com/office/drawing/2014/main" id="{AC6A37B5-F52A-AE45-96DE-3C3698DC16AB}"/>
              </a:ext>
            </a:extLst>
          </p:cNvPr>
          <p:cNvSpPr txBox="1"/>
          <p:nvPr/>
        </p:nvSpPr>
        <p:spPr>
          <a:xfrm>
            <a:off x="5891515" y="1287380"/>
            <a:ext cx="566002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PE"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El pecho visto de frente tendrá buena amplitud sin ser en exceso, descendiendo hasta casi el codo. Las costillas deberán ser ligeramente arqueadas y nunca planas. El perímetro del pecho medido por atrás de los codos deberá ser aproximadamente 18% mayor que la altura a la cruz.</a:t>
            </a:r>
            <a:endParaRPr kumimoji="0" lang="es-PE" sz="1600" b="0" i="0" u="none" strike="noStrike" kern="1200" cap="none" spc="0" normalizeH="0" baseline="0" noProof="0" dirty="0">
              <a:ln>
                <a:noFill/>
              </a:ln>
              <a:solidFill>
                <a:prstClr val="black">
                  <a:lumMod val="75000"/>
                  <a:lumOff val="25000"/>
                </a:prstClr>
              </a:solidFill>
              <a:effectLst/>
              <a:uLnTx/>
              <a:uFillTx/>
              <a:latin typeface="Metric Bold" panose="020B0503030202060203" pitchFamily="34" charset="77"/>
              <a:ea typeface="+mn-ea"/>
              <a:cs typeface="+mn-cs"/>
            </a:endParaRPr>
          </a:p>
        </p:txBody>
      </p:sp>
      <p:sp>
        <p:nvSpPr>
          <p:cNvPr id="6" name="CuadroTexto 5">
            <a:extLst>
              <a:ext uri="{FF2B5EF4-FFF2-40B4-BE49-F238E27FC236}">
                <a16:creationId xmlns:a16="http://schemas.microsoft.com/office/drawing/2014/main" id="{5228A449-37A1-0549-BB5D-7DF9FF49C1D7}"/>
              </a:ext>
            </a:extLst>
          </p:cNvPr>
          <p:cNvSpPr txBox="1"/>
          <p:nvPr/>
        </p:nvSpPr>
        <p:spPr>
          <a:xfrm>
            <a:off x="5891514" y="3108842"/>
            <a:ext cx="49423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2400" b="1" i="0" u="none" strike="noStrike" kern="1200" cap="none" spc="0" normalizeH="0" baseline="0" noProof="0" dirty="0">
                <a:ln>
                  <a:noFill/>
                </a:ln>
                <a:solidFill>
                  <a:srgbClr val="9D9154"/>
                </a:solidFill>
                <a:effectLst/>
                <a:uLnTx/>
                <a:uFillTx/>
                <a:latin typeface="Arial" panose="020B0604020202020204" pitchFamily="34" charset="0"/>
                <a:ea typeface="+mn-ea"/>
                <a:cs typeface="Arial" panose="020B0604020202020204" pitchFamily="34" charset="0"/>
              </a:rPr>
              <a:t>Línea inferior / vientre</a:t>
            </a:r>
          </a:p>
        </p:txBody>
      </p:sp>
      <p:sp>
        <p:nvSpPr>
          <p:cNvPr id="7" name="CuadroTexto 6">
            <a:extLst>
              <a:ext uri="{FF2B5EF4-FFF2-40B4-BE49-F238E27FC236}">
                <a16:creationId xmlns:a16="http://schemas.microsoft.com/office/drawing/2014/main" id="{65D7844C-C49C-6541-8458-1ED82102A385}"/>
              </a:ext>
            </a:extLst>
          </p:cNvPr>
          <p:cNvSpPr txBox="1"/>
          <p:nvPr/>
        </p:nvSpPr>
        <p:spPr>
          <a:xfrm>
            <a:off x="5891515" y="3592076"/>
            <a:ext cx="5660020"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PE"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El perfil inferior es formado por una línea elegante bien marcada, que empieza en la parte inferior del pecho y termina en la retracción ventral, la cual deberá ser delineada sin ser excesiva.</a:t>
            </a:r>
            <a:endParaRPr kumimoji="0" lang="es-PE" sz="1600" b="0" i="0" u="none" strike="noStrike" kern="1200" cap="none" spc="0" normalizeH="0" baseline="0" noProof="0" dirty="0">
              <a:ln>
                <a:noFill/>
              </a:ln>
              <a:solidFill>
                <a:prstClr val="black">
                  <a:lumMod val="75000"/>
                  <a:lumOff val="25000"/>
                </a:prstClr>
              </a:solidFill>
              <a:effectLst/>
              <a:uLnTx/>
              <a:uFillTx/>
              <a:latin typeface="Metric Bold" panose="020B0503030202060203" pitchFamily="34" charset="77"/>
              <a:ea typeface="+mn-ea"/>
              <a:cs typeface="+mn-cs"/>
            </a:endParaRPr>
          </a:p>
        </p:txBody>
      </p:sp>
      <p:sp>
        <p:nvSpPr>
          <p:cNvPr id="8" name="CuadroTexto 7">
            <a:extLst>
              <a:ext uri="{FF2B5EF4-FFF2-40B4-BE49-F238E27FC236}">
                <a16:creationId xmlns:a16="http://schemas.microsoft.com/office/drawing/2014/main" id="{EFF1D583-9BB3-0248-AC34-C4A10289FDB7}"/>
              </a:ext>
            </a:extLst>
          </p:cNvPr>
          <p:cNvSpPr txBox="1"/>
          <p:nvPr/>
        </p:nvSpPr>
        <p:spPr>
          <a:xfrm>
            <a:off x="742989" y="1004201"/>
            <a:ext cx="18844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Cuerpo</a:t>
            </a:r>
          </a:p>
        </p:txBody>
      </p:sp>
      <p:cxnSp>
        <p:nvCxnSpPr>
          <p:cNvPr id="10" name="Conector recto 9">
            <a:extLst>
              <a:ext uri="{FF2B5EF4-FFF2-40B4-BE49-F238E27FC236}">
                <a16:creationId xmlns:a16="http://schemas.microsoft.com/office/drawing/2014/main" id="{4993C106-7B1F-E140-956A-B2665F820D77}"/>
              </a:ext>
            </a:extLst>
          </p:cNvPr>
          <p:cNvCxnSpPr>
            <a:cxnSpLocks/>
          </p:cNvCxnSpPr>
          <p:nvPr/>
        </p:nvCxnSpPr>
        <p:spPr>
          <a:xfrm>
            <a:off x="831684" y="1631196"/>
            <a:ext cx="0" cy="3577412"/>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7583643"/>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AD943E8-CF62-264E-9E24-D7D7914BADF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7454" y="-76622"/>
            <a:ext cx="12415778" cy="6958008"/>
          </a:xfrm>
          <a:prstGeom prst="rect">
            <a:avLst/>
          </a:prstGeom>
        </p:spPr>
      </p:pic>
      <p:sp>
        <p:nvSpPr>
          <p:cNvPr id="3" name="CuadroTexto 2">
            <a:extLst>
              <a:ext uri="{FF2B5EF4-FFF2-40B4-BE49-F238E27FC236}">
                <a16:creationId xmlns:a16="http://schemas.microsoft.com/office/drawing/2014/main" id="{CBC92C47-7EB7-C944-988D-93F2905A1328}"/>
              </a:ext>
            </a:extLst>
          </p:cNvPr>
          <p:cNvSpPr txBox="1"/>
          <p:nvPr/>
        </p:nvSpPr>
        <p:spPr>
          <a:xfrm>
            <a:off x="416690" y="584668"/>
            <a:ext cx="5501831" cy="523220"/>
          </a:xfrm>
          <a:prstGeom prst="rect">
            <a:avLst/>
          </a:prstGeom>
          <a:noFill/>
        </p:spPr>
        <p:txBody>
          <a:bodyPr wrap="square" rtlCol="0">
            <a:spAutoFit/>
          </a:bodyPr>
          <a:lstStyle/>
          <a:p>
            <a:r>
              <a:rPr lang="es-PE" sz="2800" b="1" dirty="0">
                <a:solidFill>
                  <a:schemeClr val="bg1"/>
                </a:solidFill>
                <a:latin typeface="Arial" panose="020B0604020202020204" pitchFamily="34" charset="0"/>
                <a:cs typeface="Arial" panose="020B0604020202020204" pitchFamily="34" charset="0"/>
              </a:rPr>
              <a:t>Cola</a:t>
            </a:r>
          </a:p>
        </p:txBody>
      </p:sp>
      <p:sp>
        <p:nvSpPr>
          <p:cNvPr id="5" name="CuadroTexto 4">
            <a:extLst>
              <a:ext uri="{FF2B5EF4-FFF2-40B4-BE49-F238E27FC236}">
                <a16:creationId xmlns:a16="http://schemas.microsoft.com/office/drawing/2014/main" id="{61197E8C-9181-1045-A88A-9191771FFE67}"/>
              </a:ext>
            </a:extLst>
          </p:cNvPr>
          <p:cNvSpPr txBox="1"/>
          <p:nvPr/>
        </p:nvSpPr>
        <p:spPr>
          <a:xfrm>
            <a:off x="659757" y="1467998"/>
            <a:ext cx="4111939" cy="2554545"/>
          </a:xfrm>
          <a:prstGeom prst="rect">
            <a:avLst/>
          </a:prstGeom>
          <a:noFill/>
        </p:spPr>
        <p:txBody>
          <a:bodyPr wrap="square" rtlCol="0">
            <a:spAutoFit/>
          </a:bodyPr>
          <a:lstStyle/>
          <a:p>
            <a:pPr algn="just"/>
            <a:r>
              <a:rPr lang="es-PE" sz="1600" dirty="0">
                <a:solidFill>
                  <a:schemeClr val="bg1"/>
                </a:solidFill>
                <a:latin typeface="Arial" panose="020B0604020202020204" pitchFamily="34" charset="0"/>
                <a:cs typeface="Arial" panose="020B0604020202020204" pitchFamily="34" charset="0"/>
              </a:rPr>
              <a:t>La cola es de inserción baja. De buen grosor en el arranque, afilándose hacia la punta. En estado de acción la cola podrá elevarse formando una curva sin llegar a enroscarse sobre el dorso. En reposo la lleva colgando con un ligero gancho con la punta hacia arriba. En ocasiones la lleva metida hacia el vientre. Su largo llegará cerca o hasta el corvejón. La cola debe ser completa.</a:t>
            </a:r>
            <a:endParaRPr lang="es-PE" sz="1600" dirty="0">
              <a:solidFill>
                <a:schemeClr val="bg1"/>
              </a:solidFill>
              <a:latin typeface="Metric Bold" panose="020B0503030202060203" pitchFamily="34" charset="77"/>
            </a:endParaRPr>
          </a:p>
        </p:txBody>
      </p:sp>
      <p:cxnSp>
        <p:nvCxnSpPr>
          <p:cNvPr id="7" name="Conector recto 6">
            <a:extLst>
              <a:ext uri="{FF2B5EF4-FFF2-40B4-BE49-F238E27FC236}">
                <a16:creationId xmlns:a16="http://schemas.microsoft.com/office/drawing/2014/main" id="{CFF438FE-CE67-CC47-B454-453D67B8BDB4}"/>
              </a:ext>
            </a:extLst>
          </p:cNvPr>
          <p:cNvCxnSpPr>
            <a:cxnSpLocks/>
          </p:cNvCxnSpPr>
          <p:nvPr/>
        </p:nvCxnSpPr>
        <p:spPr>
          <a:xfrm>
            <a:off x="530742" y="1260806"/>
            <a:ext cx="0" cy="3577412"/>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8617337"/>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AD943E8-CF62-264E-9E24-D7D7914BADF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0"/>
            <a:ext cx="12225960" cy="6858000"/>
          </a:xfrm>
          <a:prstGeom prst="rect">
            <a:avLst/>
          </a:prstGeom>
        </p:spPr>
      </p:pic>
      <p:sp>
        <p:nvSpPr>
          <p:cNvPr id="3" name="CuadroTexto 2">
            <a:extLst>
              <a:ext uri="{FF2B5EF4-FFF2-40B4-BE49-F238E27FC236}">
                <a16:creationId xmlns:a16="http://schemas.microsoft.com/office/drawing/2014/main" id="{F15D267E-1E8F-D64A-A4F0-78444A6365DD}"/>
              </a:ext>
            </a:extLst>
          </p:cNvPr>
          <p:cNvSpPr txBox="1"/>
          <p:nvPr/>
        </p:nvSpPr>
        <p:spPr>
          <a:xfrm>
            <a:off x="451414" y="665249"/>
            <a:ext cx="5501831" cy="523220"/>
          </a:xfrm>
          <a:prstGeom prst="rect">
            <a:avLst/>
          </a:prstGeom>
          <a:noFill/>
        </p:spPr>
        <p:txBody>
          <a:bodyPr wrap="square" rtlCol="0">
            <a:spAutoFit/>
          </a:bodyPr>
          <a:lstStyle/>
          <a:p>
            <a:r>
              <a:rPr lang="es-PE" sz="2800" b="1" dirty="0">
                <a:solidFill>
                  <a:schemeClr val="bg1"/>
                </a:solidFill>
                <a:latin typeface="Arial" panose="020B0604020202020204" pitchFamily="34" charset="0"/>
                <a:cs typeface="Arial" panose="020B0604020202020204" pitchFamily="34" charset="0"/>
              </a:rPr>
              <a:t>Extremidades</a:t>
            </a:r>
          </a:p>
        </p:txBody>
      </p:sp>
      <p:sp>
        <p:nvSpPr>
          <p:cNvPr id="6" name="CuadroTexto 5">
            <a:extLst>
              <a:ext uri="{FF2B5EF4-FFF2-40B4-BE49-F238E27FC236}">
                <a16:creationId xmlns:a16="http://schemas.microsoft.com/office/drawing/2014/main" id="{45DDE6CD-2DDB-6243-B401-4D7326E2E27B}"/>
              </a:ext>
            </a:extLst>
          </p:cNvPr>
          <p:cNvSpPr txBox="1"/>
          <p:nvPr/>
        </p:nvSpPr>
        <p:spPr>
          <a:xfrm>
            <a:off x="789010" y="1893970"/>
            <a:ext cx="3551495" cy="1938992"/>
          </a:xfrm>
          <a:prstGeom prst="rect">
            <a:avLst/>
          </a:prstGeom>
          <a:noFill/>
        </p:spPr>
        <p:txBody>
          <a:bodyPr wrap="square" rtlCol="0">
            <a:spAutoFit/>
          </a:bodyPr>
          <a:lstStyle/>
          <a:p>
            <a:r>
              <a:rPr lang="es-PE" sz="2400" b="1" dirty="0">
                <a:solidFill>
                  <a:schemeClr val="bg1">
                    <a:lumMod val="95000"/>
                  </a:schemeClr>
                </a:solidFill>
                <a:latin typeface="Arial" panose="020B0604020202020204" pitchFamily="34" charset="0"/>
                <a:cs typeface="Arial" panose="020B0604020202020204" pitchFamily="34" charset="0"/>
              </a:rPr>
              <a:t>01.</a:t>
            </a:r>
          </a:p>
          <a:p>
            <a:r>
              <a:rPr lang="es-PE" sz="2400" b="1" dirty="0">
                <a:solidFill>
                  <a:schemeClr val="bg1">
                    <a:lumMod val="95000"/>
                  </a:schemeClr>
                </a:solidFill>
                <a:latin typeface="Arial" panose="020B0604020202020204" pitchFamily="34" charset="0"/>
                <a:cs typeface="Arial" panose="020B0604020202020204" pitchFamily="34" charset="0"/>
              </a:rPr>
              <a:t>Miembros Anteriores</a:t>
            </a:r>
          </a:p>
          <a:p>
            <a:endParaRPr lang="es-PE" sz="2400" b="1" dirty="0">
              <a:solidFill>
                <a:schemeClr val="bg1">
                  <a:lumMod val="95000"/>
                </a:schemeClr>
              </a:solidFill>
              <a:latin typeface="Arial" panose="020B0604020202020204" pitchFamily="34" charset="0"/>
              <a:cs typeface="Arial" panose="020B0604020202020204" pitchFamily="34" charset="0"/>
            </a:endParaRPr>
          </a:p>
          <a:p>
            <a:r>
              <a:rPr lang="es-PE" sz="2400" b="1" dirty="0">
                <a:solidFill>
                  <a:schemeClr val="bg1">
                    <a:lumMod val="95000"/>
                  </a:schemeClr>
                </a:solidFill>
                <a:latin typeface="Arial" panose="020B0604020202020204" pitchFamily="34" charset="0"/>
                <a:cs typeface="Arial" panose="020B0604020202020204" pitchFamily="34" charset="0"/>
              </a:rPr>
              <a:t>02.</a:t>
            </a:r>
          </a:p>
          <a:p>
            <a:r>
              <a:rPr lang="es-PE" sz="2400" b="1" dirty="0">
                <a:solidFill>
                  <a:schemeClr val="bg1">
                    <a:lumMod val="95000"/>
                  </a:schemeClr>
                </a:solidFill>
                <a:latin typeface="Arial" panose="020B0604020202020204" pitchFamily="34" charset="0"/>
                <a:cs typeface="Arial" panose="020B0604020202020204" pitchFamily="34" charset="0"/>
              </a:rPr>
              <a:t>Miembros Posteriores</a:t>
            </a:r>
            <a:endParaRPr lang="es-PE" sz="2000" b="1" dirty="0">
              <a:solidFill>
                <a:schemeClr val="bg1">
                  <a:lumMod val="9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6425946"/>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AD943E8-CF62-264E-9E24-D7D7914BADF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25400"/>
            <a:ext cx="12192000" cy="6832600"/>
          </a:xfrm>
          <a:prstGeom prst="rect">
            <a:avLst/>
          </a:prstGeom>
        </p:spPr>
      </p:pic>
      <p:sp>
        <p:nvSpPr>
          <p:cNvPr id="3" name="CuadroTexto 2">
            <a:extLst>
              <a:ext uri="{FF2B5EF4-FFF2-40B4-BE49-F238E27FC236}">
                <a16:creationId xmlns:a16="http://schemas.microsoft.com/office/drawing/2014/main" id="{5AE33672-0967-A049-B70B-65C878DA491D}"/>
              </a:ext>
            </a:extLst>
          </p:cNvPr>
          <p:cNvSpPr txBox="1"/>
          <p:nvPr/>
        </p:nvSpPr>
        <p:spPr>
          <a:xfrm>
            <a:off x="3784923" y="804147"/>
            <a:ext cx="5501831" cy="461665"/>
          </a:xfrm>
          <a:prstGeom prst="rect">
            <a:avLst/>
          </a:prstGeom>
          <a:noFill/>
        </p:spPr>
        <p:txBody>
          <a:bodyPr wrap="square" rtlCol="0">
            <a:spAutoFit/>
          </a:bodyPr>
          <a:lstStyle/>
          <a:p>
            <a:r>
              <a:rPr lang="es-PE" sz="2400" b="1" dirty="0">
                <a:solidFill>
                  <a:srgbClr val="9D9154"/>
                </a:solidFill>
                <a:latin typeface="Arial" panose="020B0604020202020204" pitchFamily="34" charset="0"/>
                <a:cs typeface="Arial" panose="020B0604020202020204" pitchFamily="34" charset="0"/>
              </a:rPr>
              <a:t>Miembros anteriores</a:t>
            </a:r>
          </a:p>
        </p:txBody>
      </p:sp>
      <p:sp>
        <p:nvSpPr>
          <p:cNvPr id="5" name="CuadroTexto 4">
            <a:extLst>
              <a:ext uri="{FF2B5EF4-FFF2-40B4-BE49-F238E27FC236}">
                <a16:creationId xmlns:a16="http://schemas.microsoft.com/office/drawing/2014/main" id="{AC953C3F-8C59-0D4F-B658-B2C3DCCC0E63}"/>
              </a:ext>
            </a:extLst>
          </p:cNvPr>
          <p:cNvSpPr txBox="1"/>
          <p:nvPr/>
        </p:nvSpPr>
        <p:spPr>
          <a:xfrm>
            <a:off x="3784923" y="1265812"/>
            <a:ext cx="7932515" cy="2554545"/>
          </a:xfrm>
          <a:prstGeom prst="rect">
            <a:avLst/>
          </a:prstGeom>
          <a:noFill/>
        </p:spPr>
        <p:txBody>
          <a:bodyPr wrap="square" rtlCol="0">
            <a:spAutoFit/>
          </a:bodyPr>
          <a:lstStyle/>
          <a:p>
            <a:pPr algn="just"/>
            <a:r>
              <a:rPr lang="es-PE" sz="1600" dirty="0">
                <a:solidFill>
                  <a:schemeClr val="tx1">
                    <a:lumMod val="75000"/>
                    <a:lumOff val="25000"/>
                  </a:schemeClr>
                </a:solidFill>
                <a:latin typeface="Arial" panose="020B0604020202020204" pitchFamily="34" charset="0"/>
                <a:cs typeface="Arial" panose="020B0604020202020204" pitchFamily="34" charset="0"/>
              </a:rPr>
              <a:t>Bien unidas al tronco; vistas desde adelante serán perfectamente aplomadas, no sobresaliendo los codos. Su ángulo </a:t>
            </a:r>
            <a:r>
              <a:rPr lang="es-PE" sz="1600" dirty="0" err="1">
                <a:solidFill>
                  <a:schemeClr val="tx1">
                    <a:lumMod val="75000"/>
                    <a:lumOff val="25000"/>
                  </a:schemeClr>
                </a:solidFill>
                <a:latin typeface="Arial" panose="020B0604020202020204" pitchFamily="34" charset="0"/>
                <a:cs typeface="Arial" panose="020B0604020202020204" pitchFamily="34" charset="0"/>
              </a:rPr>
              <a:t>escápulo</a:t>
            </a:r>
            <a:r>
              <a:rPr lang="es-PE" sz="1600" dirty="0">
                <a:solidFill>
                  <a:schemeClr val="tx1">
                    <a:lumMod val="75000"/>
                    <a:lumOff val="25000"/>
                  </a:schemeClr>
                </a:solidFill>
                <a:latin typeface="Arial" panose="020B0604020202020204" pitchFamily="34" charset="0"/>
                <a:cs typeface="Arial" panose="020B0604020202020204" pitchFamily="34" charset="0"/>
              </a:rPr>
              <a:t> humeral oscilará entre 100° y 120°. Vistas lateralmente, el ángulo resultante entre los metacarpos y la vertical es de 15° a 20°.</a:t>
            </a:r>
          </a:p>
          <a:p>
            <a:pPr algn="just"/>
            <a:endParaRPr lang="fr-FR" sz="1600" dirty="0">
              <a:solidFill>
                <a:schemeClr val="tx1">
                  <a:lumMod val="75000"/>
                  <a:lumOff val="25000"/>
                </a:schemeClr>
              </a:solidFill>
              <a:latin typeface="Arial" panose="020B0604020202020204" pitchFamily="34" charset="0"/>
              <a:cs typeface="Arial" panose="020B0604020202020204" pitchFamily="34" charset="0"/>
            </a:endParaRPr>
          </a:p>
          <a:p>
            <a:pPr algn="just"/>
            <a:r>
              <a:rPr lang="fr-FR" sz="1600" b="1" dirty="0">
                <a:solidFill>
                  <a:srgbClr val="9D9154"/>
                </a:solidFill>
                <a:latin typeface="Arial" panose="020B0604020202020204" pitchFamily="34" charset="0"/>
                <a:cs typeface="Arial" panose="020B0604020202020204" pitchFamily="34" charset="0"/>
              </a:rPr>
              <a:t>Pies </a:t>
            </a:r>
            <a:r>
              <a:rPr lang="fr-FR" sz="1600" b="1" dirty="0" err="1">
                <a:solidFill>
                  <a:srgbClr val="9D9154"/>
                </a:solidFill>
                <a:latin typeface="Arial" panose="020B0604020202020204" pitchFamily="34" charset="0"/>
                <a:cs typeface="Arial" panose="020B0604020202020204" pitchFamily="34" charset="0"/>
              </a:rPr>
              <a:t>anteriores</a:t>
            </a:r>
            <a:r>
              <a:rPr lang="fr-FR" sz="1600" b="1" dirty="0">
                <a:solidFill>
                  <a:srgbClr val="9D9154"/>
                </a:solidFill>
                <a:latin typeface="Arial" panose="020B0604020202020204" pitchFamily="34" charset="0"/>
                <a:cs typeface="Arial" panose="020B0604020202020204" pitchFamily="34" charset="0"/>
              </a:rPr>
              <a:t>: </a:t>
            </a:r>
            <a:r>
              <a:rPr lang="es-PE" sz="1600" dirty="0" err="1">
                <a:solidFill>
                  <a:schemeClr val="tx1">
                    <a:lumMod val="75000"/>
                    <a:lumOff val="25000"/>
                  </a:schemeClr>
                </a:solidFill>
                <a:latin typeface="Arial" panose="020B0604020202020204" pitchFamily="34" charset="0"/>
                <a:cs typeface="Arial" panose="020B0604020202020204" pitchFamily="34" charset="0"/>
              </a:rPr>
              <a:t>Semilargos</a:t>
            </a:r>
            <a:r>
              <a:rPr lang="es-PE" sz="1600" dirty="0">
                <a:solidFill>
                  <a:schemeClr val="tx1">
                    <a:lumMod val="75000"/>
                    <a:lumOff val="25000"/>
                  </a:schemeClr>
                </a:solidFill>
                <a:latin typeface="Arial" panose="020B0604020202020204" pitchFamily="34" charset="0"/>
                <a:cs typeface="Arial" panose="020B0604020202020204" pitchFamily="34" charset="0"/>
              </a:rPr>
              <a:t> acercándose al pie de liebre. Las almohadillas son fuertes y resistentes al calor. Las membranas interdigitales son bien desarrolladas. De preferencia, las uñas son negras en los ejemplares negros y claras en los ejemplares más claros.</a:t>
            </a:r>
          </a:p>
          <a:p>
            <a:endParaRPr lang="es-PE" sz="1600" dirty="0">
              <a:solidFill>
                <a:schemeClr val="tx1">
                  <a:lumMod val="75000"/>
                  <a:lumOff val="25000"/>
                </a:schemeClr>
              </a:solidFill>
              <a:latin typeface="Metric Bold" panose="020B0503030202060203" pitchFamily="34" charset="77"/>
            </a:endParaRPr>
          </a:p>
        </p:txBody>
      </p:sp>
      <p:sp>
        <p:nvSpPr>
          <p:cNvPr id="6" name="CuadroTexto 5">
            <a:extLst>
              <a:ext uri="{FF2B5EF4-FFF2-40B4-BE49-F238E27FC236}">
                <a16:creationId xmlns:a16="http://schemas.microsoft.com/office/drawing/2014/main" id="{9E187E55-49DE-5D49-83BB-9FBAE7FB7AB3}"/>
              </a:ext>
            </a:extLst>
          </p:cNvPr>
          <p:cNvSpPr txBox="1"/>
          <p:nvPr/>
        </p:nvSpPr>
        <p:spPr>
          <a:xfrm>
            <a:off x="708187" y="980741"/>
            <a:ext cx="2571042" cy="461665"/>
          </a:xfrm>
          <a:prstGeom prst="rect">
            <a:avLst/>
          </a:prstGeom>
          <a:noFill/>
        </p:spPr>
        <p:txBody>
          <a:bodyPr wrap="square" rtlCol="0">
            <a:spAutoFit/>
          </a:bodyPr>
          <a:lstStyle/>
          <a:p>
            <a:r>
              <a:rPr lang="es-PE" sz="2400" b="1" dirty="0">
                <a:solidFill>
                  <a:schemeClr val="bg1"/>
                </a:solidFill>
                <a:latin typeface="Arial" panose="020B0604020202020204" pitchFamily="34" charset="0"/>
                <a:cs typeface="Arial" panose="020B0604020202020204" pitchFamily="34" charset="0"/>
              </a:rPr>
              <a:t>Extremidades</a:t>
            </a:r>
          </a:p>
        </p:txBody>
      </p:sp>
      <p:sp>
        <p:nvSpPr>
          <p:cNvPr id="7" name="CuadroTexto 6">
            <a:extLst>
              <a:ext uri="{FF2B5EF4-FFF2-40B4-BE49-F238E27FC236}">
                <a16:creationId xmlns:a16="http://schemas.microsoft.com/office/drawing/2014/main" id="{0ED7EF42-B601-334D-B224-3A2F8208BC4C}"/>
              </a:ext>
            </a:extLst>
          </p:cNvPr>
          <p:cNvSpPr txBox="1"/>
          <p:nvPr/>
        </p:nvSpPr>
        <p:spPr>
          <a:xfrm>
            <a:off x="918394" y="1596198"/>
            <a:ext cx="2024504" cy="646331"/>
          </a:xfrm>
          <a:prstGeom prst="rect">
            <a:avLst/>
          </a:prstGeom>
          <a:noFill/>
        </p:spPr>
        <p:txBody>
          <a:bodyPr wrap="square" rtlCol="0">
            <a:spAutoFit/>
          </a:bodyPr>
          <a:lstStyle/>
          <a:p>
            <a:r>
              <a:rPr lang="es-PE" sz="3600" b="1" dirty="0">
                <a:solidFill>
                  <a:schemeClr val="bg1"/>
                </a:solidFill>
                <a:latin typeface="Arial" panose="020B0604020202020204" pitchFamily="34" charset="0"/>
                <a:cs typeface="Arial" panose="020B0604020202020204" pitchFamily="34" charset="0"/>
              </a:rPr>
              <a:t>01.</a:t>
            </a:r>
          </a:p>
        </p:txBody>
      </p:sp>
      <p:cxnSp>
        <p:nvCxnSpPr>
          <p:cNvPr id="13" name="Conector recto 12">
            <a:extLst>
              <a:ext uri="{FF2B5EF4-FFF2-40B4-BE49-F238E27FC236}">
                <a16:creationId xmlns:a16="http://schemas.microsoft.com/office/drawing/2014/main" id="{308226B6-DB85-F54B-A3D2-1A5C6B1D19B5}"/>
              </a:ext>
            </a:extLst>
          </p:cNvPr>
          <p:cNvCxnSpPr>
            <a:cxnSpLocks/>
          </p:cNvCxnSpPr>
          <p:nvPr/>
        </p:nvCxnSpPr>
        <p:spPr>
          <a:xfrm>
            <a:off x="808535" y="1596198"/>
            <a:ext cx="0" cy="3577412"/>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Rectángulo redondeado 13">
            <a:extLst>
              <a:ext uri="{FF2B5EF4-FFF2-40B4-BE49-F238E27FC236}">
                <a16:creationId xmlns:a16="http://schemas.microsoft.com/office/drawing/2014/main" id="{0A278381-6362-FA40-9795-6D390BBE5739}"/>
              </a:ext>
            </a:extLst>
          </p:cNvPr>
          <p:cNvSpPr/>
          <p:nvPr/>
        </p:nvSpPr>
        <p:spPr>
          <a:xfrm>
            <a:off x="6547451" y="3554055"/>
            <a:ext cx="2363632" cy="523220"/>
          </a:xfrm>
          <a:prstGeom prst="roundRect">
            <a:avLst/>
          </a:prstGeom>
          <a:solidFill>
            <a:srgbClr val="9C9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ysClr val="windowText" lastClr="000000"/>
              </a:solidFill>
            </a:endParaRPr>
          </a:p>
        </p:txBody>
      </p:sp>
      <p:sp>
        <p:nvSpPr>
          <p:cNvPr id="15" name="CuadroTexto 14">
            <a:extLst>
              <a:ext uri="{FF2B5EF4-FFF2-40B4-BE49-F238E27FC236}">
                <a16:creationId xmlns:a16="http://schemas.microsoft.com/office/drawing/2014/main" id="{0D4DF60B-2F10-5042-B440-3FB5251A501E}"/>
              </a:ext>
            </a:extLst>
          </p:cNvPr>
          <p:cNvSpPr txBox="1"/>
          <p:nvPr/>
        </p:nvSpPr>
        <p:spPr>
          <a:xfrm>
            <a:off x="6770508" y="3562805"/>
            <a:ext cx="1961344" cy="523220"/>
          </a:xfrm>
          <a:prstGeom prst="rect">
            <a:avLst/>
          </a:prstGeom>
          <a:noFill/>
        </p:spPr>
        <p:txBody>
          <a:bodyPr wrap="square" rtlCol="0">
            <a:spAutoFit/>
          </a:bodyPr>
          <a:lstStyle/>
          <a:p>
            <a:pPr algn="ctr"/>
            <a:r>
              <a:rPr lang="es-PE" sz="1400" dirty="0">
                <a:solidFill>
                  <a:schemeClr val="bg1"/>
                </a:solidFill>
                <a:latin typeface="Arial" panose="020B0604020202020204" pitchFamily="34" charset="0"/>
                <a:cs typeface="Arial" panose="020B0604020202020204" pitchFamily="34" charset="0"/>
              </a:rPr>
              <a:t>TIPOS DE PIES ANTERIORES</a:t>
            </a:r>
          </a:p>
        </p:txBody>
      </p:sp>
      <p:sp>
        <p:nvSpPr>
          <p:cNvPr id="16" name="CuadroTexto 15">
            <a:extLst>
              <a:ext uri="{FF2B5EF4-FFF2-40B4-BE49-F238E27FC236}">
                <a16:creationId xmlns:a16="http://schemas.microsoft.com/office/drawing/2014/main" id="{85BBB5F5-A5D1-0B47-8858-BDC372BBFE85}"/>
              </a:ext>
            </a:extLst>
          </p:cNvPr>
          <p:cNvSpPr txBox="1"/>
          <p:nvPr/>
        </p:nvSpPr>
        <p:spPr>
          <a:xfrm>
            <a:off x="5025219" y="6040280"/>
            <a:ext cx="772969" cy="276999"/>
          </a:xfrm>
          <a:prstGeom prst="rect">
            <a:avLst/>
          </a:prstGeom>
          <a:noFill/>
        </p:spPr>
        <p:txBody>
          <a:bodyPr wrap="none" rtlCol="0">
            <a:spAutoFit/>
          </a:bodyPr>
          <a:lstStyle/>
          <a:p>
            <a:r>
              <a:rPr lang="es-PE" sz="1200" dirty="0">
                <a:latin typeface="Arial" panose="020B0604020202020204" pitchFamily="34" charset="0"/>
                <a:cs typeface="Arial" panose="020B0604020202020204" pitchFamily="34" charset="0"/>
              </a:rPr>
              <a:t>Correcto</a:t>
            </a:r>
          </a:p>
        </p:txBody>
      </p:sp>
      <p:sp>
        <p:nvSpPr>
          <p:cNvPr id="17" name="CuadroTexto 16">
            <a:extLst>
              <a:ext uri="{FF2B5EF4-FFF2-40B4-BE49-F238E27FC236}">
                <a16:creationId xmlns:a16="http://schemas.microsoft.com/office/drawing/2014/main" id="{D5AA82F3-4D40-8E40-8447-CCF75C899ED0}"/>
              </a:ext>
            </a:extLst>
          </p:cNvPr>
          <p:cNvSpPr txBox="1"/>
          <p:nvPr/>
        </p:nvSpPr>
        <p:spPr>
          <a:xfrm>
            <a:off x="6393813" y="6040281"/>
            <a:ext cx="670376" cy="276999"/>
          </a:xfrm>
          <a:prstGeom prst="rect">
            <a:avLst/>
          </a:prstGeom>
          <a:noFill/>
        </p:spPr>
        <p:txBody>
          <a:bodyPr wrap="none" rtlCol="0">
            <a:spAutoFit/>
          </a:bodyPr>
          <a:lstStyle/>
          <a:p>
            <a:r>
              <a:rPr lang="es-PE" sz="1200" dirty="0">
                <a:latin typeface="Arial" panose="020B0604020202020204" pitchFamily="34" charset="0"/>
                <a:cs typeface="Arial" panose="020B0604020202020204" pitchFamily="34" charset="0"/>
              </a:rPr>
              <a:t>Abierto</a:t>
            </a:r>
          </a:p>
        </p:txBody>
      </p:sp>
      <p:sp>
        <p:nvSpPr>
          <p:cNvPr id="18" name="CuadroTexto 17">
            <a:extLst>
              <a:ext uri="{FF2B5EF4-FFF2-40B4-BE49-F238E27FC236}">
                <a16:creationId xmlns:a16="http://schemas.microsoft.com/office/drawing/2014/main" id="{2218A694-9B18-2346-A24F-4C13282F0944}"/>
              </a:ext>
            </a:extLst>
          </p:cNvPr>
          <p:cNvSpPr txBox="1"/>
          <p:nvPr/>
        </p:nvSpPr>
        <p:spPr>
          <a:xfrm>
            <a:off x="7766121" y="6034710"/>
            <a:ext cx="772969" cy="276999"/>
          </a:xfrm>
          <a:prstGeom prst="rect">
            <a:avLst/>
          </a:prstGeom>
          <a:noFill/>
        </p:spPr>
        <p:txBody>
          <a:bodyPr wrap="none" rtlCol="0">
            <a:spAutoFit/>
          </a:bodyPr>
          <a:lstStyle/>
          <a:p>
            <a:r>
              <a:rPr lang="es-PE" sz="1200" dirty="0">
                <a:latin typeface="Arial" panose="020B0604020202020204" pitchFamily="34" charset="0"/>
                <a:cs typeface="Arial" panose="020B0604020202020204" pitchFamily="34" charset="0"/>
              </a:rPr>
              <a:t>Correcto</a:t>
            </a:r>
          </a:p>
        </p:txBody>
      </p:sp>
      <p:sp>
        <p:nvSpPr>
          <p:cNvPr id="19" name="CuadroTexto 18">
            <a:extLst>
              <a:ext uri="{FF2B5EF4-FFF2-40B4-BE49-F238E27FC236}">
                <a16:creationId xmlns:a16="http://schemas.microsoft.com/office/drawing/2014/main" id="{ABA2AF29-C53D-7D48-B8D7-3A735E74C74F}"/>
              </a:ext>
            </a:extLst>
          </p:cNvPr>
          <p:cNvSpPr txBox="1"/>
          <p:nvPr/>
        </p:nvSpPr>
        <p:spPr>
          <a:xfrm>
            <a:off x="9219309" y="6040281"/>
            <a:ext cx="532518" cy="276999"/>
          </a:xfrm>
          <a:prstGeom prst="rect">
            <a:avLst/>
          </a:prstGeom>
          <a:noFill/>
        </p:spPr>
        <p:txBody>
          <a:bodyPr wrap="none" rtlCol="0">
            <a:spAutoFit/>
          </a:bodyPr>
          <a:lstStyle/>
          <a:p>
            <a:r>
              <a:rPr lang="es-PE" sz="1200" dirty="0">
                <a:latin typeface="Arial" panose="020B0604020202020204" pitchFamily="34" charset="0"/>
                <a:cs typeface="Arial" panose="020B0604020202020204" pitchFamily="34" charset="0"/>
              </a:rPr>
              <a:t>Débil</a:t>
            </a:r>
          </a:p>
        </p:txBody>
      </p:sp>
    </p:spTree>
    <p:extLst>
      <p:ext uri="{BB962C8B-B14F-4D97-AF65-F5344CB8AC3E}">
        <p14:creationId xmlns:p14="http://schemas.microsoft.com/office/powerpoint/2010/main" val="3536786892"/>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A7017EB-6DAA-4A13-B13B-50D4CCC9EB9C}"/>
              </a:ext>
            </a:extLst>
          </p:cNvPr>
          <p:cNvPicPr>
            <a:picLocks noChangeAspect="1"/>
          </p:cNvPicPr>
          <p:nvPr/>
        </p:nvPicPr>
        <p:blipFill>
          <a:blip r:embed="rId2"/>
          <a:stretch>
            <a:fillRect/>
          </a:stretch>
        </p:blipFill>
        <p:spPr>
          <a:xfrm>
            <a:off x="0" y="0"/>
            <a:ext cx="12192000" cy="6857999"/>
          </a:xfrm>
          <a:prstGeom prst="rect">
            <a:avLst/>
          </a:prstGeom>
        </p:spPr>
      </p:pic>
      <p:sp>
        <p:nvSpPr>
          <p:cNvPr id="3" name="CuadroTexto 2">
            <a:extLst>
              <a:ext uri="{FF2B5EF4-FFF2-40B4-BE49-F238E27FC236}">
                <a16:creationId xmlns:a16="http://schemas.microsoft.com/office/drawing/2014/main" id="{5AE33672-0967-A049-B70B-65C878DA491D}"/>
              </a:ext>
            </a:extLst>
          </p:cNvPr>
          <p:cNvSpPr txBox="1"/>
          <p:nvPr/>
        </p:nvSpPr>
        <p:spPr>
          <a:xfrm>
            <a:off x="3652120" y="602498"/>
            <a:ext cx="5501831" cy="461665"/>
          </a:xfrm>
          <a:prstGeom prst="rect">
            <a:avLst/>
          </a:prstGeom>
          <a:noFill/>
        </p:spPr>
        <p:txBody>
          <a:bodyPr wrap="square" rtlCol="0">
            <a:spAutoFit/>
          </a:bodyPr>
          <a:lstStyle/>
          <a:p>
            <a:r>
              <a:rPr lang="es-PE" sz="2400" b="1" dirty="0">
                <a:solidFill>
                  <a:srgbClr val="9D9154"/>
                </a:solidFill>
                <a:latin typeface="Arial" panose="020B0604020202020204" pitchFamily="34" charset="0"/>
                <a:cs typeface="Arial" panose="020B0604020202020204" pitchFamily="34" charset="0"/>
              </a:rPr>
              <a:t>Miembros posteriores</a:t>
            </a:r>
          </a:p>
        </p:txBody>
      </p:sp>
      <p:sp>
        <p:nvSpPr>
          <p:cNvPr id="6" name="CuadroTexto 5">
            <a:extLst>
              <a:ext uri="{FF2B5EF4-FFF2-40B4-BE49-F238E27FC236}">
                <a16:creationId xmlns:a16="http://schemas.microsoft.com/office/drawing/2014/main" id="{9E187E55-49DE-5D49-83BB-9FBAE7FB7AB3}"/>
              </a:ext>
            </a:extLst>
          </p:cNvPr>
          <p:cNvSpPr txBox="1"/>
          <p:nvPr/>
        </p:nvSpPr>
        <p:spPr>
          <a:xfrm>
            <a:off x="708187" y="980741"/>
            <a:ext cx="2571042" cy="461665"/>
          </a:xfrm>
          <a:prstGeom prst="rect">
            <a:avLst/>
          </a:prstGeom>
          <a:noFill/>
        </p:spPr>
        <p:txBody>
          <a:bodyPr wrap="square" rtlCol="0">
            <a:spAutoFit/>
          </a:bodyPr>
          <a:lstStyle/>
          <a:p>
            <a:r>
              <a:rPr lang="es-PE" sz="2400" b="1" dirty="0">
                <a:solidFill>
                  <a:schemeClr val="bg1"/>
                </a:solidFill>
                <a:latin typeface="Arial" panose="020B0604020202020204" pitchFamily="34" charset="0"/>
                <a:cs typeface="Arial" panose="020B0604020202020204" pitchFamily="34" charset="0"/>
              </a:rPr>
              <a:t>Extremidades</a:t>
            </a:r>
          </a:p>
        </p:txBody>
      </p:sp>
      <p:sp>
        <p:nvSpPr>
          <p:cNvPr id="7" name="CuadroTexto 6">
            <a:extLst>
              <a:ext uri="{FF2B5EF4-FFF2-40B4-BE49-F238E27FC236}">
                <a16:creationId xmlns:a16="http://schemas.microsoft.com/office/drawing/2014/main" id="{0ED7EF42-B601-334D-B224-3A2F8208BC4C}"/>
              </a:ext>
            </a:extLst>
          </p:cNvPr>
          <p:cNvSpPr txBox="1"/>
          <p:nvPr/>
        </p:nvSpPr>
        <p:spPr>
          <a:xfrm>
            <a:off x="918394" y="1596198"/>
            <a:ext cx="2024504" cy="646331"/>
          </a:xfrm>
          <a:prstGeom prst="rect">
            <a:avLst/>
          </a:prstGeom>
          <a:noFill/>
        </p:spPr>
        <p:txBody>
          <a:bodyPr wrap="square" rtlCol="0">
            <a:spAutoFit/>
          </a:bodyPr>
          <a:lstStyle/>
          <a:p>
            <a:r>
              <a:rPr lang="es-PE" sz="3600" b="1" dirty="0">
                <a:solidFill>
                  <a:schemeClr val="bg1"/>
                </a:solidFill>
                <a:latin typeface="Arial" panose="020B0604020202020204" pitchFamily="34" charset="0"/>
                <a:cs typeface="Arial" panose="020B0604020202020204" pitchFamily="34" charset="0"/>
              </a:rPr>
              <a:t>01.</a:t>
            </a:r>
          </a:p>
        </p:txBody>
      </p:sp>
      <p:cxnSp>
        <p:nvCxnSpPr>
          <p:cNvPr id="13" name="Conector recto 12">
            <a:extLst>
              <a:ext uri="{FF2B5EF4-FFF2-40B4-BE49-F238E27FC236}">
                <a16:creationId xmlns:a16="http://schemas.microsoft.com/office/drawing/2014/main" id="{308226B6-DB85-F54B-A3D2-1A5C6B1D19B5}"/>
              </a:ext>
            </a:extLst>
          </p:cNvPr>
          <p:cNvCxnSpPr>
            <a:cxnSpLocks/>
          </p:cNvCxnSpPr>
          <p:nvPr/>
        </p:nvCxnSpPr>
        <p:spPr>
          <a:xfrm>
            <a:off x="808535" y="1596198"/>
            <a:ext cx="0" cy="3577412"/>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Rectángulo redondeado 13">
            <a:extLst>
              <a:ext uri="{FF2B5EF4-FFF2-40B4-BE49-F238E27FC236}">
                <a16:creationId xmlns:a16="http://schemas.microsoft.com/office/drawing/2014/main" id="{0A278381-6362-FA40-9795-6D390BBE5739}"/>
              </a:ext>
            </a:extLst>
          </p:cNvPr>
          <p:cNvSpPr/>
          <p:nvPr/>
        </p:nvSpPr>
        <p:spPr>
          <a:xfrm>
            <a:off x="3937818" y="3324784"/>
            <a:ext cx="1708300" cy="523220"/>
          </a:xfrm>
          <a:prstGeom prst="roundRect">
            <a:avLst/>
          </a:prstGeom>
          <a:solidFill>
            <a:srgbClr val="9C9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ysClr val="windowText" lastClr="000000"/>
              </a:solidFill>
            </a:endParaRPr>
          </a:p>
        </p:txBody>
      </p:sp>
      <p:sp>
        <p:nvSpPr>
          <p:cNvPr id="15" name="CuadroTexto 14">
            <a:extLst>
              <a:ext uri="{FF2B5EF4-FFF2-40B4-BE49-F238E27FC236}">
                <a16:creationId xmlns:a16="http://schemas.microsoft.com/office/drawing/2014/main" id="{0D4DF60B-2F10-5042-B440-3FB5251A501E}"/>
              </a:ext>
            </a:extLst>
          </p:cNvPr>
          <p:cNvSpPr txBox="1"/>
          <p:nvPr/>
        </p:nvSpPr>
        <p:spPr>
          <a:xfrm>
            <a:off x="4005537" y="3324784"/>
            <a:ext cx="1581631" cy="523220"/>
          </a:xfrm>
          <a:prstGeom prst="rect">
            <a:avLst/>
          </a:prstGeom>
          <a:noFill/>
        </p:spPr>
        <p:txBody>
          <a:bodyPr wrap="square" rtlCol="0">
            <a:spAutoFit/>
          </a:bodyPr>
          <a:lstStyle/>
          <a:p>
            <a:pPr algn="ctr"/>
            <a:r>
              <a:rPr lang="es-PE" sz="1400" dirty="0">
                <a:solidFill>
                  <a:schemeClr val="bg1"/>
                </a:solidFill>
                <a:latin typeface="Arial" panose="020B0604020202020204" pitchFamily="34" charset="0"/>
                <a:cs typeface="Arial" panose="020B0604020202020204" pitchFamily="34" charset="0"/>
              </a:rPr>
              <a:t>VIRADOS HACIA ADENTRO</a:t>
            </a:r>
          </a:p>
        </p:txBody>
      </p:sp>
      <p:sp>
        <p:nvSpPr>
          <p:cNvPr id="22" name="Rectángulo redondeado 21">
            <a:extLst>
              <a:ext uri="{FF2B5EF4-FFF2-40B4-BE49-F238E27FC236}">
                <a16:creationId xmlns:a16="http://schemas.microsoft.com/office/drawing/2014/main" id="{4B370BEB-E447-8E48-9B2A-0B3AB73F97EA}"/>
              </a:ext>
            </a:extLst>
          </p:cNvPr>
          <p:cNvSpPr/>
          <p:nvPr/>
        </p:nvSpPr>
        <p:spPr>
          <a:xfrm>
            <a:off x="8833163" y="3324790"/>
            <a:ext cx="1400308" cy="523214"/>
          </a:xfrm>
          <a:prstGeom prst="roundRect">
            <a:avLst/>
          </a:prstGeom>
          <a:solidFill>
            <a:srgbClr val="9C9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ysClr val="windowText" lastClr="000000"/>
              </a:solidFill>
            </a:endParaRPr>
          </a:p>
        </p:txBody>
      </p:sp>
      <p:sp>
        <p:nvSpPr>
          <p:cNvPr id="23" name="CuadroTexto 22">
            <a:extLst>
              <a:ext uri="{FF2B5EF4-FFF2-40B4-BE49-F238E27FC236}">
                <a16:creationId xmlns:a16="http://schemas.microsoft.com/office/drawing/2014/main" id="{FE61C502-B0F3-2D40-8CA9-FCB4E5869092}"/>
              </a:ext>
            </a:extLst>
          </p:cNvPr>
          <p:cNvSpPr txBox="1"/>
          <p:nvPr/>
        </p:nvSpPr>
        <p:spPr>
          <a:xfrm>
            <a:off x="8862802" y="3428999"/>
            <a:ext cx="1341029" cy="307777"/>
          </a:xfrm>
          <a:prstGeom prst="rect">
            <a:avLst/>
          </a:prstGeom>
          <a:noFill/>
        </p:spPr>
        <p:txBody>
          <a:bodyPr wrap="square" rtlCol="0">
            <a:spAutoFit/>
          </a:bodyPr>
          <a:lstStyle/>
          <a:p>
            <a:pPr algn="ctr"/>
            <a:r>
              <a:rPr lang="es-PE" sz="1400" dirty="0">
                <a:solidFill>
                  <a:schemeClr val="bg1"/>
                </a:solidFill>
                <a:latin typeface="Arial" panose="020B0604020202020204" pitchFamily="34" charset="0"/>
                <a:cs typeface="Arial" panose="020B0604020202020204" pitchFamily="34" charset="0"/>
              </a:rPr>
              <a:t>CORRECTOS</a:t>
            </a:r>
          </a:p>
        </p:txBody>
      </p:sp>
      <p:sp>
        <p:nvSpPr>
          <p:cNvPr id="24" name="Rectángulo redondeado 23">
            <a:extLst>
              <a:ext uri="{FF2B5EF4-FFF2-40B4-BE49-F238E27FC236}">
                <a16:creationId xmlns:a16="http://schemas.microsoft.com/office/drawing/2014/main" id="{C77485A4-0CD5-C443-8AE1-2934F6B40451}"/>
              </a:ext>
            </a:extLst>
          </p:cNvPr>
          <p:cNvSpPr/>
          <p:nvPr/>
        </p:nvSpPr>
        <p:spPr>
          <a:xfrm>
            <a:off x="3937818" y="6108625"/>
            <a:ext cx="1643612" cy="523220"/>
          </a:xfrm>
          <a:prstGeom prst="roundRect">
            <a:avLst/>
          </a:prstGeom>
          <a:solidFill>
            <a:srgbClr val="9C9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ysClr val="windowText" lastClr="000000"/>
              </a:solidFill>
            </a:endParaRPr>
          </a:p>
        </p:txBody>
      </p:sp>
      <p:sp>
        <p:nvSpPr>
          <p:cNvPr id="25" name="CuadroTexto 24">
            <a:extLst>
              <a:ext uri="{FF2B5EF4-FFF2-40B4-BE49-F238E27FC236}">
                <a16:creationId xmlns:a16="http://schemas.microsoft.com/office/drawing/2014/main" id="{A5242098-8950-EA49-A4C3-1B468E8C78E6}"/>
              </a:ext>
            </a:extLst>
          </p:cNvPr>
          <p:cNvSpPr txBox="1"/>
          <p:nvPr/>
        </p:nvSpPr>
        <p:spPr>
          <a:xfrm>
            <a:off x="3974807" y="6127836"/>
            <a:ext cx="1569633" cy="523220"/>
          </a:xfrm>
          <a:prstGeom prst="rect">
            <a:avLst/>
          </a:prstGeom>
          <a:noFill/>
        </p:spPr>
        <p:txBody>
          <a:bodyPr wrap="square" rtlCol="0">
            <a:spAutoFit/>
          </a:bodyPr>
          <a:lstStyle/>
          <a:p>
            <a:pPr algn="ctr"/>
            <a:r>
              <a:rPr lang="es-PE" sz="1400" dirty="0">
                <a:solidFill>
                  <a:schemeClr val="bg1"/>
                </a:solidFill>
                <a:latin typeface="Arial" panose="020B0604020202020204" pitchFamily="34" charset="0"/>
                <a:cs typeface="Arial" panose="020B0604020202020204" pitchFamily="34" charset="0"/>
              </a:rPr>
              <a:t>VIRADOS HACIA AFUERA</a:t>
            </a:r>
          </a:p>
        </p:txBody>
      </p:sp>
      <p:sp>
        <p:nvSpPr>
          <p:cNvPr id="26" name="Rectángulo redondeado 25">
            <a:extLst>
              <a:ext uri="{FF2B5EF4-FFF2-40B4-BE49-F238E27FC236}">
                <a16:creationId xmlns:a16="http://schemas.microsoft.com/office/drawing/2014/main" id="{882C679A-1967-CB4F-9A48-D6B061D144D0}"/>
              </a:ext>
            </a:extLst>
          </p:cNvPr>
          <p:cNvSpPr/>
          <p:nvPr/>
        </p:nvSpPr>
        <p:spPr>
          <a:xfrm>
            <a:off x="6228096" y="6117903"/>
            <a:ext cx="1686337" cy="531376"/>
          </a:xfrm>
          <a:prstGeom prst="roundRect">
            <a:avLst/>
          </a:prstGeom>
          <a:solidFill>
            <a:srgbClr val="9C9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ysClr val="windowText" lastClr="000000"/>
              </a:solidFill>
            </a:endParaRPr>
          </a:p>
        </p:txBody>
      </p:sp>
      <p:sp>
        <p:nvSpPr>
          <p:cNvPr id="27" name="CuadroTexto 26">
            <a:extLst>
              <a:ext uri="{FF2B5EF4-FFF2-40B4-BE49-F238E27FC236}">
                <a16:creationId xmlns:a16="http://schemas.microsoft.com/office/drawing/2014/main" id="{39BF142D-8859-CB42-A2C8-E6E429915D4D}"/>
              </a:ext>
            </a:extLst>
          </p:cNvPr>
          <p:cNvSpPr txBox="1"/>
          <p:nvPr/>
        </p:nvSpPr>
        <p:spPr>
          <a:xfrm>
            <a:off x="6360671" y="6126060"/>
            <a:ext cx="1421185" cy="523220"/>
          </a:xfrm>
          <a:prstGeom prst="rect">
            <a:avLst/>
          </a:prstGeom>
          <a:noFill/>
        </p:spPr>
        <p:txBody>
          <a:bodyPr wrap="square" rtlCol="0">
            <a:spAutoFit/>
          </a:bodyPr>
          <a:lstStyle/>
          <a:p>
            <a:pPr algn="ctr"/>
            <a:r>
              <a:rPr lang="es-PE" sz="1400" dirty="0">
                <a:solidFill>
                  <a:schemeClr val="bg1"/>
                </a:solidFill>
                <a:latin typeface="Arial" panose="020B0604020202020204" pitchFamily="34" charset="0"/>
                <a:cs typeface="Arial" panose="020B0604020202020204" pitchFamily="34" charset="0"/>
              </a:rPr>
              <a:t>CODOS HACIA AFUERA</a:t>
            </a:r>
          </a:p>
        </p:txBody>
      </p:sp>
      <p:sp>
        <p:nvSpPr>
          <p:cNvPr id="28" name="Rectángulo redondeado 27">
            <a:extLst>
              <a:ext uri="{FF2B5EF4-FFF2-40B4-BE49-F238E27FC236}">
                <a16:creationId xmlns:a16="http://schemas.microsoft.com/office/drawing/2014/main" id="{DFA53791-4201-4543-9898-745744B54772}"/>
              </a:ext>
            </a:extLst>
          </p:cNvPr>
          <p:cNvSpPr/>
          <p:nvPr/>
        </p:nvSpPr>
        <p:spPr>
          <a:xfrm>
            <a:off x="8632549" y="6108625"/>
            <a:ext cx="1634321" cy="540654"/>
          </a:xfrm>
          <a:prstGeom prst="roundRect">
            <a:avLst/>
          </a:prstGeom>
          <a:solidFill>
            <a:srgbClr val="9C9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ysClr val="windowText" lastClr="000000"/>
              </a:solidFill>
            </a:endParaRPr>
          </a:p>
        </p:txBody>
      </p:sp>
      <p:sp>
        <p:nvSpPr>
          <p:cNvPr id="29" name="CuadroTexto 28">
            <a:extLst>
              <a:ext uri="{FF2B5EF4-FFF2-40B4-BE49-F238E27FC236}">
                <a16:creationId xmlns:a16="http://schemas.microsoft.com/office/drawing/2014/main" id="{4DBF3A32-076C-A341-84EC-15EB6239FA13}"/>
              </a:ext>
            </a:extLst>
          </p:cNvPr>
          <p:cNvSpPr txBox="1"/>
          <p:nvPr/>
        </p:nvSpPr>
        <p:spPr>
          <a:xfrm>
            <a:off x="8793246" y="6126060"/>
            <a:ext cx="1312925" cy="523220"/>
          </a:xfrm>
          <a:prstGeom prst="rect">
            <a:avLst/>
          </a:prstGeom>
          <a:noFill/>
        </p:spPr>
        <p:txBody>
          <a:bodyPr wrap="square" rtlCol="0">
            <a:spAutoFit/>
          </a:bodyPr>
          <a:lstStyle/>
          <a:p>
            <a:pPr algn="ctr"/>
            <a:r>
              <a:rPr lang="es-PE" sz="1400" dirty="0">
                <a:solidFill>
                  <a:schemeClr val="bg1"/>
                </a:solidFill>
                <a:latin typeface="Arial" panose="020B0604020202020204" pitchFamily="34" charset="0"/>
                <a:cs typeface="Arial" panose="020B0604020202020204" pitchFamily="34" charset="0"/>
              </a:rPr>
              <a:t>FRENTE MUY ANCHO</a:t>
            </a:r>
          </a:p>
        </p:txBody>
      </p:sp>
      <p:cxnSp>
        <p:nvCxnSpPr>
          <p:cNvPr id="9" name="Conector recto 8">
            <a:extLst>
              <a:ext uri="{FF2B5EF4-FFF2-40B4-BE49-F238E27FC236}">
                <a16:creationId xmlns:a16="http://schemas.microsoft.com/office/drawing/2014/main" id="{25EA4C6D-87A8-F946-A01B-757B20E92FC3}"/>
              </a:ext>
            </a:extLst>
          </p:cNvPr>
          <p:cNvCxnSpPr/>
          <p:nvPr/>
        </p:nvCxnSpPr>
        <p:spPr>
          <a:xfrm>
            <a:off x="8769927" y="762000"/>
            <a:ext cx="2424546" cy="0"/>
          </a:xfrm>
          <a:prstGeom prst="line">
            <a:avLst/>
          </a:prstGeom>
          <a:ln w="19050">
            <a:solidFill>
              <a:srgbClr val="9C9154"/>
            </a:solidFill>
          </a:ln>
        </p:spPr>
        <p:style>
          <a:lnRef idx="1">
            <a:schemeClr val="accent1"/>
          </a:lnRef>
          <a:fillRef idx="0">
            <a:schemeClr val="accent1"/>
          </a:fillRef>
          <a:effectRef idx="0">
            <a:schemeClr val="accent1"/>
          </a:effectRef>
          <a:fontRef idx="minor">
            <a:schemeClr val="tx1"/>
          </a:fontRef>
        </p:style>
      </p:cxnSp>
      <p:sp>
        <p:nvSpPr>
          <p:cNvPr id="30" name="Rectángulo redondeado 13">
            <a:extLst>
              <a:ext uri="{FF2B5EF4-FFF2-40B4-BE49-F238E27FC236}">
                <a16:creationId xmlns:a16="http://schemas.microsoft.com/office/drawing/2014/main" id="{BC8C02C8-0F7F-475D-A232-1EAC6FE72D57}"/>
              </a:ext>
            </a:extLst>
          </p:cNvPr>
          <p:cNvSpPr/>
          <p:nvPr/>
        </p:nvSpPr>
        <p:spPr>
          <a:xfrm>
            <a:off x="6401930" y="3324784"/>
            <a:ext cx="1600207" cy="523220"/>
          </a:xfrm>
          <a:prstGeom prst="roundRect">
            <a:avLst/>
          </a:prstGeom>
          <a:solidFill>
            <a:srgbClr val="9C9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ysClr val="windowText" lastClr="000000"/>
              </a:solidFill>
            </a:endParaRPr>
          </a:p>
        </p:txBody>
      </p:sp>
      <p:sp>
        <p:nvSpPr>
          <p:cNvPr id="21" name="CuadroTexto 20">
            <a:extLst>
              <a:ext uri="{FF2B5EF4-FFF2-40B4-BE49-F238E27FC236}">
                <a16:creationId xmlns:a16="http://schemas.microsoft.com/office/drawing/2014/main" id="{4E2A6240-70AC-1F4C-B7F5-6BA0F1962E3F}"/>
              </a:ext>
            </a:extLst>
          </p:cNvPr>
          <p:cNvSpPr txBox="1"/>
          <p:nvPr/>
        </p:nvSpPr>
        <p:spPr>
          <a:xfrm>
            <a:off x="6545884" y="3324784"/>
            <a:ext cx="1368548" cy="523220"/>
          </a:xfrm>
          <a:prstGeom prst="rect">
            <a:avLst/>
          </a:prstGeom>
          <a:noFill/>
        </p:spPr>
        <p:txBody>
          <a:bodyPr wrap="square" rtlCol="0">
            <a:spAutoFit/>
          </a:bodyPr>
          <a:lstStyle/>
          <a:p>
            <a:pPr algn="ctr"/>
            <a:r>
              <a:rPr lang="es-PE" sz="1400" dirty="0">
                <a:solidFill>
                  <a:schemeClr val="bg1"/>
                </a:solidFill>
                <a:latin typeface="Arial" panose="020B0604020202020204" pitchFamily="34" charset="0"/>
                <a:cs typeface="Arial" panose="020B0604020202020204" pitchFamily="34" charset="0"/>
              </a:rPr>
              <a:t>CODOS MUY PEGADOS</a:t>
            </a:r>
          </a:p>
        </p:txBody>
      </p:sp>
    </p:spTree>
    <p:extLst>
      <p:ext uri="{BB962C8B-B14F-4D97-AF65-F5344CB8AC3E}">
        <p14:creationId xmlns:p14="http://schemas.microsoft.com/office/powerpoint/2010/main" val="1047659875"/>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400A1D3-0BC1-6C47-89EF-19A35E9B11E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6808" y="382"/>
            <a:ext cx="12224595" cy="6857233"/>
          </a:xfrm>
          <a:prstGeom prst="rect">
            <a:avLst/>
          </a:prstGeom>
        </p:spPr>
      </p:pic>
      <p:sp>
        <p:nvSpPr>
          <p:cNvPr id="3" name="CuadroTexto 2">
            <a:extLst>
              <a:ext uri="{FF2B5EF4-FFF2-40B4-BE49-F238E27FC236}">
                <a16:creationId xmlns:a16="http://schemas.microsoft.com/office/drawing/2014/main" id="{5D94F630-825C-9E41-944D-3DD275ABE293}"/>
              </a:ext>
            </a:extLst>
          </p:cNvPr>
          <p:cNvSpPr txBox="1"/>
          <p:nvPr/>
        </p:nvSpPr>
        <p:spPr>
          <a:xfrm>
            <a:off x="4209693" y="2591133"/>
            <a:ext cx="3534736" cy="461665"/>
          </a:xfrm>
          <a:prstGeom prst="rect">
            <a:avLst/>
          </a:prstGeom>
          <a:noFill/>
        </p:spPr>
        <p:txBody>
          <a:bodyPr wrap="square" rtlCol="0">
            <a:spAutoFit/>
          </a:bodyPr>
          <a:lstStyle/>
          <a:p>
            <a:pPr algn="ctr"/>
            <a:r>
              <a:rPr lang="es-PE" sz="2400" b="1" dirty="0">
                <a:solidFill>
                  <a:schemeClr val="bg1"/>
                </a:solidFill>
                <a:latin typeface="Arial" panose="020B0604020202020204" pitchFamily="34" charset="0"/>
                <a:cs typeface="Arial" panose="020B0604020202020204" pitchFamily="34" charset="0"/>
              </a:rPr>
              <a:t>Apariencia general</a:t>
            </a:r>
          </a:p>
        </p:txBody>
      </p:sp>
      <p:sp>
        <p:nvSpPr>
          <p:cNvPr id="4" name="CuadroTexto 3">
            <a:extLst>
              <a:ext uri="{FF2B5EF4-FFF2-40B4-BE49-F238E27FC236}">
                <a16:creationId xmlns:a16="http://schemas.microsoft.com/office/drawing/2014/main" id="{E5C09018-4D20-AF41-9834-06FD2E4380F6}"/>
              </a:ext>
            </a:extLst>
          </p:cNvPr>
          <p:cNvSpPr txBox="1"/>
          <p:nvPr/>
        </p:nvSpPr>
        <p:spPr>
          <a:xfrm>
            <a:off x="2211032" y="3114353"/>
            <a:ext cx="7532058" cy="2062103"/>
          </a:xfrm>
          <a:prstGeom prst="rect">
            <a:avLst/>
          </a:prstGeom>
          <a:noFill/>
        </p:spPr>
        <p:txBody>
          <a:bodyPr wrap="square" rtlCol="0">
            <a:spAutoFit/>
          </a:bodyPr>
          <a:lstStyle/>
          <a:p>
            <a:pPr algn="ctr"/>
            <a:r>
              <a:rPr lang="es-PE" sz="1600" dirty="0">
                <a:solidFill>
                  <a:schemeClr val="bg1"/>
                </a:solidFill>
                <a:latin typeface="Arial" panose="020B0604020202020204" pitchFamily="34" charset="0"/>
                <a:cs typeface="Arial" panose="020B0604020202020204" pitchFamily="34" charset="0"/>
              </a:rPr>
              <a:t>Según su conformación general se constituye como un ejemplar esbelto y elegante, cuyo aspecto expresa velocidad, fuerza y armonía sin parecer tosco.</a:t>
            </a:r>
          </a:p>
          <a:p>
            <a:pPr algn="ctr"/>
            <a:endParaRPr lang="es-PE" sz="1600" dirty="0">
              <a:solidFill>
                <a:schemeClr val="bg1"/>
              </a:solidFill>
              <a:latin typeface="Arial" panose="020B0604020202020204" pitchFamily="34" charset="0"/>
              <a:cs typeface="Arial" panose="020B0604020202020204" pitchFamily="34" charset="0"/>
            </a:endParaRPr>
          </a:p>
          <a:p>
            <a:pPr algn="ctr"/>
            <a:r>
              <a:rPr lang="es-PE" sz="1600" dirty="0">
                <a:solidFill>
                  <a:schemeClr val="bg1"/>
                </a:solidFill>
                <a:latin typeface="Arial" panose="020B0604020202020204" pitchFamily="34" charset="0"/>
                <a:cs typeface="Arial" panose="020B0604020202020204" pitchFamily="34" charset="0"/>
              </a:rPr>
              <a:t>Existen dos variedades, la desnuda cuya característica principal es la ausencia de pelo en el cuerpo, y la variedad con pelo, recubierta con una capa que la cubre íntegramente. La variedad desnuda tiene entre una de sus particularidades la dentadura generalmente incompleta, asociada al factor ligado con su alopecia congénita.</a:t>
            </a:r>
          </a:p>
        </p:txBody>
      </p:sp>
    </p:spTree>
    <p:extLst>
      <p:ext uri="{BB962C8B-B14F-4D97-AF65-F5344CB8AC3E}">
        <p14:creationId xmlns:p14="http://schemas.microsoft.com/office/powerpoint/2010/main" val="1371698780"/>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AD943E8-CF62-264E-9E24-D7D7914BADF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25400"/>
            <a:ext cx="12192000" cy="6832600"/>
          </a:xfrm>
          <a:prstGeom prst="rect">
            <a:avLst/>
          </a:prstGeom>
        </p:spPr>
      </p:pic>
      <p:sp>
        <p:nvSpPr>
          <p:cNvPr id="3" name="CuadroTexto 2">
            <a:extLst>
              <a:ext uri="{FF2B5EF4-FFF2-40B4-BE49-F238E27FC236}">
                <a16:creationId xmlns:a16="http://schemas.microsoft.com/office/drawing/2014/main" id="{A27932F1-2E2C-C240-8A14-452846A22E49}"/>
              </a:ext>
            </a:extLst>
          </p:cNvPr>
          <p:cNvSpPr txBox="1"/>
          <p:nvPr/>
        </p:nvSpPr>
        <p:spPr>
          <a:xfrm>
            <a:off x="3784923" y="804147"/>
            <a:ext cx="5501831" cy="461665"/>
          </a:xfrm>
          <a:prstGeom prst="rect">
            <a:avLst/>
          </a:prstGeom>
          <a:noFill/>
        </p:spPr>
        <p:txBody>
          <a:bodyPr wrap="square" rtlCol="0">
            <a:spAutoFit/>
          </a:bodyPr>
          <a:lstStyle/>
          <a:p>
            <a:r>
              <a:rPr lang="es-PE" sz="2400" b="1" dirty="0">
                <a:solidFill>
                  <a:srgbClr val="9D9154"/>
                </a:solidFill>
                <a:latin typeface="Arial" panose="020B0604020202020204" pitchFamily="34" charset="0"/>
                <a:cs typeface="Arial" panose="020B0604020202020204" pitchFamily="34" charset="0"/>
              </a:rPr>
              <a:t>Miembros posteriores</a:t>
            </a:r>
          </a:p>
        </p:txBody>
      </p:sp>
      <p:sp>
        <p:nvSpPr>
          <p:cNvPr id="5" name="CuadroTexto 4">
            <a:extLst>
              <a:ext uri="{FF2B5EF4-FFF2-40B4-BE49-F238E27FC236}">
                <a16:creationId xmlns:a16="http://schemas.microsoft.com/office/drawing/2014/main" id="{C31F64BE-368F-3A48-A512-2F4800BB6CA3}"/>
              </a:ext>
            </a:extLst>
          </p:cNvPr>
          <p:cNvSpPr txBox="1"/>
          <p:nvPr/>
        </p:nvSpPr>
        <p:spPr>
          <a:xfrm>
            <a:off x="3784923" y="1528171"/>
            <a:ext cx="7932515" cy="1323439"/>
          </a:xfrm>
          <a:prstGeom prst="rect">
            <a:avLst/>
          </a:prstGeom>
          <a:noFill/>
        </p:spPr>
        <p:txBody>
          <a:bodyPr wrap="square" rtlCol="0">
            <a:spAutoFit/>
          </a:bodyPr>
          <a:lstStyle/>
          <a:p>
            <a:pPr algn="just"/>
            <a:r>
              <a:rPr lang="es-PE" sz="1600" dirty="0">
                <a:solidFill>
                  <a:schemeClr val="tx1">
                    <a:lumMod val="75000"/>
                    <a:lumOff val="25000"/>
                  </a:schemeClr>
                </a:solidFill>
                <a:latin typeface="Arial" panose="020B0604020202020204" pitchFamily="34" charset="0"/>
                <a:cs typeface="Arial" panose="020B0604020202020204" pitchFamily="34" charset="0"/>
              </a:rPr>
              <a:t>Los músculos son redondos y elásticos. Las curvaturas de las nalgas son evidentes. El ángulo coxofemoral puede variar de 120° a 130°. El ángulo </a:t>
            </a:r>
            <a:r>
              <a:rPr lang="es-PE" sz="1600" dirty="0" err="1">
                <a:solidFill>
                  <a:schemeClr val="tx1">
                    <a:lumMod val="75000"/>
                    <a:lumOff val="25000"/>
                  </a:schemeClr>
                </a:solidFill>
                <a:latin typeface="Arial" panose="020B0604020202020204" pitchFamily="34" charset="0"/>
                <a:cs typeface="Arial" panose="020B0604020202020204" pitchFamily="34" charset="0"/>
              </a:rPr>
              <a:t>femoro</a:t>
            </a:r>
            <a:r>
              <a:rPr lang="es-PE" sz="1600" dirty="0">
                <a:solidFill>
                  <a:schemeClr val="tx1">
                    <a:lumMod val="75000"/>
                    <a:lumOff val="25000"/>
                  </a:schemeClr>
                </a:solidFill>
                <a:latin typeface="Arial" panose="020B0604020202020204" pitchFamily="34" charset="0"/>
                <a:cs typeface="Arial" panose="020B0604020202020204" pitchFamily="34" charset="0"/>
              </a:rPr>
              <a:t> tibial debe ser de 140°. Las extremidades vistas desde atrás son bien aplomadas.</a:t>
            </a:r>
          </a:p>
          <a:p>
            <a:pPr algn="just"/>
            <a:endParaRPr lang="fr-FR" sz="1600" dirty="0">
              <a:solidFill>
                <a:schemeClr val="tx1">
                  <a:lumMod val="75000"/>
                  <a:lumOff val="25000"/>
                </a:schemeClr>
              </a:solidFill>
              <a:latin typeface="Metric Bold" panose="020B0503030202060203" pitchFamily="34" charset="77"/>
            </a:endParaRPr>
          </a:p>
          <a:p>
            <a:r>
              <a:rPr lang="fr-FR" sz="1600" b="1" dirty="0">
                <a:solidFill>
                  <a:srgbClr val="9D9154"/>
                </a:solidFill>
                <a:latin typeface="Arial" panose="020B0604020202020204" pitchFamily="34" charset="0"/>
                <a:cs typeface="Arial" panose="020B0604020202020204" pitchFamily="34" charset="0"/>
              </a:rPr>
              <a:t>Pies </a:t>
            </a:r>
            <a:r>
              <a:rPr lang="fr-FR" sz="1600" b="1" dirty="0" err="1">
                <a:solidFill>
                  <a:srgbClr val="9D9154"/>
                </a:solidFill>
                <a:latin typeface="Arial" panose="020B0604020202020204" pitchFamily="34" charset="0"/>
                <a:cs typeface="Arial" panose="020B0604020202020204" pitchFamily="34" charset="0"/>
              </a:rPr>
              <a:t>posteriores</a:t>
            </a:r>
            <a:r>
              <a:rPr lang="fr-FR" sz="1600" b="1" dirty="0">
                <a:solidFill>
                  <a:srgbClr val="9D9154"/>
                </a:solidFill>
                <a:latin typeface="Arial" panose="020B0604020202020204" pitchFamily="34" charset="0"/>
                <a:cs typeface="Arial" panose="020B0604020202020204" pitchFamily="34" charset="0"/>
              </a:rPr>
              <a:t>: </a:t>
            </a:r>
            <a:r>
              <a:rPr lang="fr-FR" sz="1600" dirty="0" err="1">
                <a:solidFill>
                  <a:schemeClr val="tx1">
                    <a:lumMod val="75000"/>
                    <a:lumOff val="25000"/>
                  </a:schemeClr>
                </a:solidFill>
                <a:latin typeface="Arial" panose="020B0604020202020204" pitchFamily="34" charset="0"/>
                <a:cs typeface="Arial" panose="020B0604020202020204" pitchFamily="34" charset="0"/>
              </a:rPr>
              <a:t>Iguales</a:t>
            </a:r>
            <a:r>
              <a:rPr lang="fr-FR" sz="1600" dirty="0">
                <a:solidFill>
                  <a:schemeClr val="tx1">
                    <a:lumMod val="75000"/>
                    <a:lumOff val="25000"/>
                  </a:schemeClr>
                </a:solidFill>
                <a:latin typeface="Arial" panose="020B0604020202020204" pitchFamily="34" charset="0"/>
                <a:cs typeface="Arial" panose="020B0604020202020204" pitchFamily="34" charset="0"/>
              </a:rPr>
              <a:t> a los </a:t>
            </a:r>
            <a:r>
              <a:rPr lang="fr-FR" sz="1600" dirty="0" err="1">
                <a:solidFill>
                  <a:schemeClr val="tx1">
                    <a:lumMod val="75000"/>
                    <a:lumOff val="25000"/>
                  </a:schemeClr>
                </a:solidFill>
                <a:latin typeface="Arial" panose="020B0604020202020204" pitchFamily="34" charset="0"/>
                <a:cs typeface="Arial" panose="020B0604020202020204" pitchFamily="34" charset="0"/>
              </a:rPr>
              <a:t>anteriores</a:t>
            </a:r>
            <a:r>
              <a:rPr lang="fr-FR" sz="1600" dirty="0">
                <a:solidFill>
                  <a:schemeClr val="tx1">
                    <a:lumMod val="75000"/>
                    <a:lumOff val="25000"/>
                  </a:schemeClr>
                </a:solidFill>
                <a:latin typeface="Arial" panose="020B0604020202020204" pitchFamily="34" charset="0"/>
                <a:cs typeface="Arial" panose="020B0604020202020204" pitchFamily="34" charset="0"/>
              </a:rPr>
              <a:t>.</a:t>
            </a:r>
            <a:endParaRPr lang="es-PE" sz="1600" dirty="0">
              <a:solidFill>
                <a:schemeClr val="tx1">
                  <a:lumMod val="75000"/>
                  <a:lumOff val="25000"/>
                </a:schemeClr>
              </a:solidFill>
              <a:latin typeface="Metric Bold" panose="020B0503030202060203" pitchFamily="34" charset="77"/>
            </a:endParaRPr>
          </a:p>
        </p:txBody>
      </p:sp>
      <p:sp>
        <p:nvSpPr>
          <p:cNvPr id="6" name="CuadroTexto 5">
            <a:extLst>
              <a:ext uri="{FF2B5EF4-FFF2-40B4-BE49-F238E27FC236}">
                <a16:creationId xmlns:a16="http://schemas.microsoft.com/office/drawing/2014/main" id="{3AAB044E-5F7E-4143-BD4A-DDC0CEA60293}"/>
              </a:ext>
            </a:extLst>
          </p:cNvPr>
          <p:cNvSpPr txBox="1"/>
          <p:nvPr/>
        </p:nvSpPr>
        <p:spPr>
          <a:xfrm>
            <a:off x="708187" y="980741"/>
            <a:ext cx="2571042" cy="461665"/>
          </a:xfrm>
          <a:prstGeom prst="rect">
            <a:avLst/>
          </a:prstGeom>
          <a:noFill/>
        </p:spPr>
        <p:txBody>
          <a:bodyPr wrap="square" rtlCol="0">
            <a:spAutoFit/>
          </a:bodyPr>
          <a:lstStyle/>
          <a:p>
            <a:r>
              <a:rPr lang="es-PE" sz="2400" b="1" dirty="0">
                <a:solidFill>
                  <a:schemeClr val="bg1"/>
                </a:solidFill>
                <a:latin typeface="Arial" panose="020B0604020202020204" pitchFamily="34" charset="0"/>
                <a:cs typeface="Arial" panose="020B0604020202020204" pitchFamily="34" charset="0"/>
              </a:rPr>
              <a:t>Extremidades</a:t>
            </a:r>
          </a:p>
        </p:txBody>
      </p:sp>
      <p:sp>
        <p:nvSpPr>
          <p:cNvPr id="7" name="CuadroTexto 6">
            <a:extLst>
              <a:ext uri="{FF2B5EF4-FFF2-40B4-BE49-F238E27FC236}">
                <a16:creationId xmlns:a16="http://schemas.microsoft.com/office/drawing/2014/main" id="{C18C2F51-3D0E-F64D-B493-AD6AFB312540}"/>
              </a:ext>
            </a:extLst>
          </p:cNvPr>
          <p:cNvSpPr txBox="1"/>
          <p:nvPr/>
        </p:nvSpPr>
        <p:spPr>
          <a:xfrm>
            <a:off x="918394" y="1596198"/>
            <a:ext cx="2024504" cy="646331"/>
          </a:xfrm>
          <a:prstGeom prst="rect">
            <a:avLst/>
          </a:prstGeom>
          <a:noFill/>
        </p:spPr>
        <p:txBody>
          <a:bodyPr wrap="square" rtlCol="0">
            <a:spAutoFit/>
          </a:bodyPr>
          <a:lstStyle/>
          <a:p>
            <a:r>
              <a:rPr lang="es-PE" sz="3600" b="1" dirty="0">
                <a:solidFill>
                  <a:schemeClr val="bg1"/>
                </a:solidFill>
                <a:latin typeface="Arial" panose="020B0604020202020204" pitchFamily="34" charset="0"/>
                <a:cs typeface="Arial" panose="020B0604020202020204" pitchFamily="34" charset="0"/>
              </a:rPr>
              <a:t>02.</a:t>
            </a:r>
          </a:p>
        </p:txBody>
      </p:sp>
      <p:sp>
        <p:nvSpPr>
          <p:cNvPr id="11" name="CuadroTexto 10">
            <a:extLst>
              <a:ext uri="{FF2B5EF4-FFF2-40B4-BE49-F238E27FC236}">
                <a16:creationId xmlns:a16="http://schemas.microsoft.com/office/drawing/2014/main" id="{02416858-3637-0C4C-A0B1-0626EE170EED}"/>
              </a:ext>
            </a:extLst>
          </p:cNvPr>
          <p:cNvSpPr txBox="1"/>
          <p:nvPr/>
        </p:nvSpPr>
        <p:spPr>
          <a:xfrm>
            <a:off x="4750509" y="3565361"/>
            <a:ext cx="455574" cy="307777"/>
          </a:xfrm>
          <a:prstGeom prst="rect">
            <a:avLst/>
          </a:prstGeom>
          <a:noFill/>
        </p:spPr>
        <p:txBody>
          <a:bodyPr wrap="none" rtlCol="0">
            <a:spAutoFit/>
          </a:bodyPr>
          <a:lstStyle/>
          <a:p>
            <a:r>
              <a:rPr lang="es-PE" sz="1400" b="1" dirty="0">
                <a:latin typeface="Arial" panose="020B0604020202020204" pitchFamily="34" charset="0"/>
                <a:cs typeface="Arial" panose="020B0604020202020204" pitchFamily="34" charset="0"/>
              </a:rPr>
              <a:t>40°</a:t>
            </a:r>
          </a:p>
        </p:txBody>
      </p:sp>
      <p:sp>
        <p:nvSpPr>
          <p:cNvPr id="12" name="CuadroTexto 11">
            <a:extLst>
              <a:ext uri="{FF2B5EF4-FFF2-40B4-BE49-F238E27FC236}">
                <a16:creationId xmlns:a16="http://schemas.microsoft.com/office/drawing/2014/main" id="{E0E2CA67-60FD-6949-BC40-7749D4051C95}"/>
              </a:ext>
            </a:extLst>
          </p:cNvPr>
          <p:cNvSpPr txBox="1"/>
          <p:nvPr/>
        </p:nvSpPr>
        <p:spPr>
          <a:xfrm>
            <a:off x="7002102" y="3565361"/>
            <a:ext cx="455574" cy="307777"/>
          </a:xfrm>
          <a:prstGeom prst="rect">
            <a:avLst/>
          </a:prstGeom>
          <a:noFill/>
        </p:spPr>
        <p:txBody>
          <a:bodyPr wrap="none" rtlCol="0">
            <a:spAutoFit/>
          </a:bodyPr>
          <a:lstStyle/>
          <a:p>
            <a:r>
              <a:rPr lang="es-PE" sz="1400" b="1" dirty="0">
                <a:latin typeface="Arial" panose="020B0604020202020204" pitchFamily="34" charset="0"/>
                <a:cs typeface="Arial" panose="020B0604020202020204" pitchFamily="34" charset="0"/>
              </a:rPr>
              <a:t>50°</a:t>
            </a:r>
          </a:p>
        </p:txBody>
      </p:sp>
      <p:sp>
        <p:nvSpPr>
          <p:cNvPr id="14" name="CuadroTexto 13">
            <a:extLst>
              <a:ext uri="{FF2B5EF4-FFF2-40B4-BE49-F238E27FC236}">
                <a16:creationId xmlns:a16="http://schemas.microsoft.com/office/drawing/2014/main" id="{61DF91EC-FE8E-A74A-A9BA-6DC03E3A8704}"/>
              </a:ext>
            </a:extLst>
          </p:cNvPr>
          <p:cNvSpPr txBox="1"/>
          <p:nvPr/>
        </p:nvSpPr>
        <p:spPr>
          <a:xfrm>
            <a:off x="7806710" y="3565361"/>
            <a:ext cx="455574" cy="307777"/>
          </a:xfrm>
          <a:prstGeom prst="rect">
            <a:avLst/>
          </a:prstGeom>
          <a:noFill/>
        </p:spPr>
        <p:txBody>
          <a:bodyPr wrap="none" rtlCol="0">
            <a:spAutoFit/>
          </a:bodyPr>
          <a:lstStyle/>
          <a:p>
            <a:r>
              <a:rPr lang="es-PE" sz="1400" b="1" dirty="0">
                <a:latin typeface="Arial" panose="020B0604020202020204" pitchFamily="34" charset="0"/>
                <a:cs typeface="Arial" panose="020B0604020202020204" pitchFamily="34" charset="0"/>
              </a:rPr>
              <a:t>30°</a:t>
            </a:r>
          </a:p>
        </p:txBody>
      </p:sp>
      <p:sp>
        <p:nvSpPr>
          <p:cNvPr id="16" name="CuadroTexto 15">
            <a:extLst>
              <a:ext uri="{FF2B5EF4-FFF2-40B4-BE49-F238E27FC236}">
                <a16:creationId xmlns:a16="http://schemas.microsoft.com/office/drawing/2014/main" id="{6D061363-0818-D84D-A58F-5DB017E3F7ED}"/>
              </a:ext>
            </a:extLst>
          </p:cNvPr>
          <p:cNvSpPr txBox="1"/>
          <p:nvPr/>
        </p:nvSpPr>
        <p:spPr>
          <a:xfrm>
            <a:off x="8473800" y="3565361"/>
            <a:ext cx="455574" cy="307777"/>
          </a:xfrm>
          <a:prstGeom prst="rect">
            <a:avLst/>
          </a:prstGeom>
          <a:noFill/>
        </p:spPr>
        <p:txBody>
          <a:bodyPr wrap="none" rtlCol="0">
            <a:spAutoFit/>
          </a:bodyPr>
          <a:lstStyle/>
          <a:p>
            <a:r>
              <a:rPr lang="es-PE" sz="1400" b="1" dirty="0">
                <a:latin typeface="Arial" panose="020B0604020202020204" pitchFamily="34" charset="0"/>
                <a:cs typeface="Arial" panose="020B0604020202020204" pitchFamily="34" charset="0"/>
              </a:rPr>
              <a:t>25°</a:t>
            </a:r>
          </a:p>
        </p:txBody>
      </p:sp>
      <p:sp>
        <p:nvSpPr>
          <p:cNvPr id="17" name="CuadroTexto 16">
            <a:extLst>
              <a:ext uri="{FF2B5EF4-FFF2-40B4-BE49-F238E27FC236}">
                <a16:creationId xmlns:a16="http://schemas.microsoft.com/office/drawing/2014/main" id="{FF2AC097-2E5C-D849-8667-1CA3568A33EF}"/>
              </a:ext>
            </a:extLst>
          </p:cNvPr>
          <p:cNvSpPr txBox="1"/>
          <p:nvPr/>
        </p:nvSpPr>
        <p:spPr>
          <a:xfrm>
            <a:off x="9438023" y="3565361"/>
            <a:ext cx="455574" cy="307777"/>
          </a:xfrm>
          <a:prstGeom prst="rect">
            <a:avLst/>
          </a:prstGeom>
          <a:noFill/>
        </p:spPr>
        <p:txBody>
          <a:bodyPr wrap="none" rtlCol="0">
            <a:spAutoFit/>
          </a:bodyPr>
          <a:lstStyle/>
          <a:p>
            <a:r>
              <a:rPr lang="es-PE" sz="1400" b="1" dirty="0">
                <a:latin typeface="Arial" panose="020B0604020202020204" pitchFamily="34" charset="0"/>
                <a:cs typeface="Arial" panose="020B0604020202020204" pitchFamily="34" charset="0"/>
              </a:rPr>
              <a:t>20°</a:t>
            </a:r>
          </a:p>
        </p:txBody>
      </p:sp>
      <p:sp>
        <p:nvSpPr>
          <p:cNvPr id="19" name="Rectángulo redondeado 18">
            <a:extLst>
              <a:ext uri="{FF2B5EF4-FFF2-40B4-BE49-F238E27FC236}">
                <a16:creationId xmlns:a16="http://schemas.microsoft.com/office/drawing/2014/main" id="{B47663AF-C939-B34F-9ADD-6A389B30C838}"/>
              </a:ext>
            </a:extLst>
          </p:cNvPr>
          <p:cNvSpPr/>
          <p:nvPr/>
        </p:nvSpPr>
        <p:spPr>
          <a:xfrm>
            <a:off x="4035920" y="3026297"/>
            <a:ext cx="2606816" cy="523220"/>
          </a:xfrm>
          <a:prstGeom prst="roundRect">
            <a:avLst/>
          </a:prstGeom>
          <a:solidFill>
            <a:srgbClr val="9C9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ysClr val="windowText" lastClr="000000"/>
              </a:solidFill>
            </a:endParaRPr>
          </a:p>
        </p:txBody>
      </p:sp>
      <p:sp>
        <p:nvSpPr>
          <p:cNvPr id="20" name="CuadroTexto 19">
            <a:extLst>
              <a:ext uri="{FF2B5EF4-FFF2-40B4-BE49-F238E27FC236}">
                <a16:creationId xmlns:a16="http://schemas.microsoft.com/office/drawing/2014/main" id="{32BEC777-33F0-6542-9A2E-290290251839}"/>
              </a:ext>
            </a:extLst>
          </p:cNvPr>
          <p:cNvSpPr txBox="1"/>
          <p:nvPr/>
        </p:nvSpPr>
        <p:spPr>
          <a:xfrm>
            <a:off x="4143760" y="3026297"/>
            <a:ext cx="2391137" cy="523220"/>
          </a:xfrm>
          <a:prstGeom prst="rect">
            <a:avLst/>
          </a:prstGeom>
          <a:noFill/>
        </p:spPr>
        <p:txBody>
          <a:bodyPr wrap="square" rtlCol="0">
            <a:spAutoFit/>
          </a:bodyPr>
          <a:lstStyle/>
          <a:p>
            <a:pPr algn="ctr"/>
            <a:r>
              <a:rPr lang="es-PE" sz="1400" dirty="0">
                <a:solidFill>
                  <a:schemeClr val="bg1"/>
                </a:solidFill>
                <a:latin typeface="Arial" panose="020B0604020202020204" pitchFamily="34" charset="0"/>
                <a:cs typeface="Arial" panose="020B0604020202020204" pitchFamily="34" charset="0"/>
              </a:rPr>
              <a:t>ÁNGULO COXOFEMORAL CORRECTO</a:t>
            </a:r>
          </a:p>
        </p:txBody>
      </p:sp>
      <p:sp>
        <p:nvSpPr>
          <p:cNvPr id="21" name="Rectángulo redondeado 20">
            <a:extLst>
              <a:ext uri="{FF2B5EF4-FFF2-40B4-BE49-F238E27FC236}">
                <a16:creationId xmlns:a16="http://schemas.microsoft.com/office/drawing/2014/main" id="{17573908-AF11-364D-848B-0CAE136DD703}"/>
              </a:ext>
            </a:extLst>
          </p:cNvPr>
          <p:cNvSpPr/>
          <p:nvPr/>
        </p:nvSpPr>
        <p:spPr>
          <a:xfrm>
            <a:off x="7229889" y="3005043"/>
            <a:ext cx="3631711" cy="523220"/>
          </a:xfrm>
          <a:prstGeom prst="roundRect">
            <a:avLst/>
          </a:prstGeom>
          <a:solidFill>
            <a:srgbClr val="9C9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ysClr val="windowText" lastClr="000000"/>
              </a:solidFill>
            </a:endParaRPr>
          </a:p>
        </p:txBody>
      </p:sp>
      <p:sp>
        <p:nvSpPr>
          <p:cNvPr id="22" name="CuadroTexto 21">
            <a:extLst>
              <a:ext uri="{FF2B5EF4-FFF2-40B4-BE49-F238E27FC236}">
                <a16:creationId xmlns:a16="http://schemas.microsoft.com/office/drawing/2014/main" id="{51C70C51-902B-8D4F-9065-59A20E827980}"/>
              </a:ext>
            </a:extLst>
          </p:cNvPr>
          <p:cNvSpPr txBox="1"/>
          <p:nvPr/>
        </p:nvSpPr>
        <p:spPr>
          <a:xfrm>
            <a:off x="7298621" y="3005043"/>
            <a:ext cx="3485070" cy="523220"/>
          </a:xfrm>
          <a:prstGeom prst="rect">
            <a:avLst/>
          </a:prstGeom>
          <a:noFill/>
        </p:spPr>
        <p:txBody>
          <a:bodyPr wrap="square" rtlCol="0">
            <a:spAutoFit/>
          </a:bodyPr>
          <a:lstStyle/>
          <a:p>
            <a:pPr algn="ctr"/>
            <a:r>
              <a:rPr lang="es-PE" sz="1400" dirty="0">
                <a:solidFill>
                  <a:schemeClr val="bg1"/>
                </a:solidFill>
                <a:latin typeface="Arial" panose="020B0604020202020204" pitchFamily="34" charset="0"/>
                <a:cs typeface="Arial" panose="020B0604020202020204" pitchFamily="34" charset="0"/>
              </a:rPr>
              <a:t>ÁNGULO COXOFEMORAL INCORRECTO</a:t>
            </a:r>
          </a:p>
        </p:txBody>
      </p:sp>
      <p:cxnSp>
        <p:nvCxnSpPr>
          <p:cNvPr id="23" name="Conector recto 22">
            <a:extLst>
              <a:ext uri="{FF2B5EF4-FFF2-40B4-BE49-F238E27FC236}">
                <a16:creationId xmlns:a16="http://schemas.microsoft.com/office/drawing/2014/main" id="{C939EDE5-881B-ED4F-A121-BBF2771AC238}"/>
              </a:ext>
            </a:extLst>
          </p:cNvPr>
          <p:cNvCxnSpPr>
            <a:cxnSpLocks/>
          </p:cNvCxnSpPr>
          <p:nvPr/>
        </p:nvCxnSpPr>
        <p:spPr>
          <a:xfrm>
            <a:off x="808535" y="1596198"/>
            <a:ext cx="0" cy="3577412"/>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CuadroTexto 1">
            <a:extLst>
              <a:ext uri="{FF2B5EF4-FFF2-40B4-BE49-F238E27FC236}">
                <a16:creationId xmlns:a16="http://schemas.microsoft.com/office/drawing/2014/main" id="{2AD0282A-141D-4043-9730-08C8310C23E5}"/>
              </a:ext>
            </a:extLst>
          </p:cNvPr>
          <p:cNvSpPr txBox="1"/>
          <p:nvPr/>
        </p:nvSpPr>
        <p:spPr>
          <a:xfrm>
            <a:off x="3947068" y="3537984"/>
            <a:ext cx="912863" cy="400110"/>
          </a:xfrm>
          <a:prstGeom prst="rect">
            <a:avLst/>
          </a:prstGeom>
          <a:noFill/>
        </p:spPr>
        <p:txBody>
          <a:bodyPr wrap="square" rtlCol="0">
            <a:spAutoFit/>
          </a:bodyPr>
          <a:lstStyle/>
          <a:p>
            <a:r>
              <a:rPr lang="es-PE" sz="1000" dirty="0"/>
              <a:t>INCLINACIÓN GRUPA:</a:t>
            </a:r>
          </a:p>
        </p:txBody>
      </p:sp>
    </p:spTree>
    <p:extLst>
      <p:ext uri="{BB962C8B-B14F-4D97-AF65-F5344CB8AC3E}">
        <p14:creationId xmlns:p14="http://schemas.microsoft.com/office/powerpoint/2010/main" val="2292584315"/>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5736AF6B-9136-A747-BD73-F9A7CB5AE7B8}"/>
              </a:ext>
            </a:extLst>
          </p:cNvPr>
          <p:cNvSpPr txBox="1"/>
          <p:nvPr/>
        </p:nvSpPr>
        <p:spPr>
          <a:xfrm>
            <a:off x="486138" y="630524"/>
            <a:ext cx="55018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Movimiento</a:t>
            </a:r>
          </a:p>
        </p:txBody>
      </p:sp>
      <p:sp>
        <p:nvSpPr>
          <p:cNvPr id="5" name="CuadroTexto 4">
            <a:extLst>
              <a:ext uri="{FF2B5EF4-FFF2-40B4-BE49-F238E27FC236}">
                <a16:creationId xmlns:a16="http://schemas.microsoft.com/office/drawing/2014/main" id="{81CDB3B1-7C01-124D-87A2-B3C45EB155FB}"/>
              </a:ext>
            </a:extLst>
          </p:cNvPr>
          <p:cNvSpPr txBox="1"/>
          <p:nvPr/>
        </p:nvSpPr>
        <p:spPr>
          <a:xfrm>
            <a:off x="659758" y="1467998"/>
            <a:ext cx="4109012"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PE"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Debido a las angulaciones ya descritas en las estructuras de sus miembros, algunos de estos ejemplares se desplazan con un paso más corto, pero más rápido y a la vez bastante amortiguado y flexible, en marcha o caminata y alargado en el trote.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PE"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PE"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Las extremidades observadas tanto de frente como por detrás deben moverse en línea única.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PE" sz="1600" b="0" i="0" u="none" strike="noStrike" kern="1200" cap="none" spc="0" normalizeH="0" baseline="0" noProof="0" dirty="0">
              <a:ln>
                <a:noFill/>
              </a:ln>
              <a:solidFill>
                <a:prstClr val="white"/>
              </a:solidFill>
              <a:effectLst/>
              <a:uLnTx/>
              <a:uFillTx/>
              <a:latin typeface="Metric Bold" panose="020B0503030202060203" pitchFamily="34"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PE" sz="1600" b="0" i="0" u="none" strike="noStrike" kern="1200" cap="none" spc="0" normalizeH="0" baseline="0" noProof="0" dirty="0">
              <a:ln>
                <a:noFill/>
              </a:ln>
              <a:solidFill>
                <a:prstClr val="white"/>
              </a:solidFill>
              <a:effectLst/>
              <a:uLnTx/>
              <a:uFillTx/>
              <a:latin typeface="Metric Bold" panose="020B0503030202060203" pitchFamily="34" charset="77"/>
              <a:ea typeface="+mn-ea"/>
              <a:cs typeface="+mn-cs"/>
            </a:endParaRPr>
          </a:p>
        </p:txBody>
      </p:sp>
      <p:cxnSp>
        <p:nvCxnSpPr>
          <p:cNvPr id="4" name="Conector recto 3">
            <a:extLst>
              <a:ext uri="{FF2B5EF4-FFF2-40B4-BE49-F238E27FC236}">
                <a16:creationId xmlns:a16="http://schemas.microsoft.com/office/drawing/2014/main" id="{49E14FD5-3472-AE41-9D3D-B850C046FE72}"/>
              </a:ext>
            </a:extLst>
          </p:cNvPr>
          <p:cNvCxnSpPr>
            <a:cxnSpLocks/>
          </p:cNvCxnSpPr>
          <p:nvPr/>
        </p:nvCxnSpPr>
        <p:spPr>
          <a:xfrm flipH="1">
            <a:off x="5486401" y="3081952"/>
            <a:ext cx="4800599" cy="0"/>
          </a:xfrm>
          <a:prstGeom prst="line">
            <a:avLst/>
          </a:prstGeom>
          <a:ln w="19050">
            <a:solidFill>
              <a:srgbClr val="0009FF"/>
            </a:solidFill>
            <a:prstDash val="dash"/>
          </a:ln>
        </p:spPr>
        <p:style>
          <a:lnRef idx="1">
            <a:schemeClr val="accent1"/>
          </a:lnRef>
          <a:fillRef idx="0">
            <a:schemeClr val="accent1"/>
          </a:fillRef>
          <a:effectRef idx="0">
            <a:schemeClr val="accent1"/>
          </a:effectRef>
          <a:fontRef idx="minor">
            <a:schemeClr val="tx1"/>
          </a:fontRef>
        </p:style>
      </p:cxnSp>
      <p:cxnSp>
        <p:nvCxnSpPr>
          <p:cNvPr id="9" name="Conector recto 8">
            <a:extLst>
              <a:ext uri="{FF2B5EF4-FFF2-40B4-BE49-F238E27FC236}">
                <a16:creationId xmlns:a16="http://schemas.microsoft.com/office/drawing/2014/main" id="{F7CB805C-65BD-E449-9151-134CD84A8A5C}"/>
              </a:ext>
            </a:extLst>
          </p:cNvPr>
          <p:cNvCxnSpPr>
            <a:cxnSpLocks/>
          </p:cNvCxnSpPr>
          <p:nvPr/>
        </p:nvCxnSpPr>
        <p:spPr>
          <a:xfrm flipH="1">
            <a:off x="5694763" y="1094126"/>
            <a:ext cx="2291328" cy="1987827"/>
          </a:xfrm>
          <a:prstGeom prst="line">
            <a:avLst/>
          </a:prstGeom>
          <a:ln w="19050">
            <a:solidFill>
              <a:srgbClr val="0009FF"/>
            </a:solidFill>
            <a:prstDash val="dash"/>
          </a:ln>
        </p:spPr>
        <p:style>
          <a:lnRef idx="1">
            <a:schemeClr val="accent1"/>
          </a:lnRef>
          <a:fillRef idx="0">
            <a:schemeClr val="accent1"/>
          </a:fillRef>
          <a:effectRef idx="0">
            <a:schemeClr val="accent1"/>
          </a:effectRef>
          <a:fontRef idx="minor">
            <a:schemeClr val="tx1"/>
          </a:fontRef>
        </p:style>
      </p:cxnSp>
      <p:cxnSp>
        <p:nvCxnSpPr>
          <p:cNvPr id="13" name="Conector recto 12">
            <a:extLst>
              <a:ext uri="{FF2B5EF4-FFF2-40B4-BE49-F238E27FC236}">
                <a16:creationId xmlns:a16="http://schemas.microsoft.com/office/drawing/2014/main" id="{7E8AED3B-966F-2B44-81C9-B6180746628D}"/>
              </a:ext>
            </a:extLst>
          </p:cNvPr>
          <p:cNvCxnSpPr>
            <a:cxnSpLocks/>
          </p:cNvCxnSpPr>
          <p:nvPr/>
        </p:nvCxnSpPr>
        <p:spPr>
          <a:xfrm>
            <a:off x="7986091" y="1094126"/>
            <a:ext cx="2092187" cy="1987827"/>
          </a:xfrm>
          <a:prstGeom prst="line">
            <a:avLst/>
          </a:prstGeom>
          <a:ln w="19050">
            <a:solidFill>
              <a:srgbClr val="0009FF"/>
            </a:solidFill>
            <a:prstDash val="dash"/>
          </a:ln>
        </p:spPr>
        <p:style>
          <a:lnRef idx="1">
            <a:schemeClr val="accent1"/>
          </a:lnRef>
          <a:fillRef idx="0">
            <a:schemeClr val="accent1"/>
          </a:fillRef>
          <a:effectRef idx="0">
            <a:schemeClr val="accent1"/>
          </a:effectRef>
          <a:fontRef idx="minor">
            <a:schemeClr val="tx1"/>
          </a:fontRef>
        </p:style>
      </p:cxnSp>
      <p:cxnSp>
        <p:nvCxnSpPr>
          <p:cNvPr id="19" name="Conector recto 18">
            <a:extLst>
              <a:ext uri="{FF2B5EF4-FFF2-40B4-BE49-F238E27FC236}">
                <a16:creationId xmlns:a16="http://schemas.microsoft.com/office/drawing/2014/main" id="{714FC2CE-6B0B-DB43-82BB-093DFB7A2C90}"/>
              </a:ext>
            </a:extLst>
          </p:cNvPr>
          <p:cNvCxnSpPr/>
          <p:nvPr/>
        </p:nvCxnSpPr>
        <p:spPr>
          <a:xfrm>
            <a:off x="6942482" y="1620900"/>
            <a:ext cx="2087218"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0" name="Conector recto 19">
            <a:extLst>
              <a:ext uri="{FF2B5EF4-FFF2-40B4-BE49-F238E27FC236}">
                <a16:creationId xmlns:a16="http://schemas.microsoft.com/office/drawing/2014/main" id="{2A80039B-1FD7-174A-84C8-D823EC7B9378}"/>
              </a:ext>
            </a:extLst>
          </p:cNvPr>
          <p:cNvCxnSpPr>
            <a:cxnSpLocks/>
          </p:cNvCxnSpPr>
          <p:nvPr/>
        </p:nvCxnSpPr>
        <p:spPr>
          <a:xfrm flipH="1" flipV="1">
            <a:off x="7986091" y="1094126"/>
            <a:ext cx="24848" cy="1987826"/>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3" name="Conector recto 22">
            <a:extLst>
              <a:ext uri="{FF2B5EF4-FFF2-40B4-BE49-F238E27FC236}">
                <a16:creationId xmlns:a16="http://schemas.microsoft.com/office/drawing/2014/main" id="{3152EAF0-2D16-2F47-B6CD-34C346D53BF0}"/>
              </a:ext>
            </a:extLst>
          </p:cNvPr>
          <p:cNvCxnSpPr>
            <a:cxnSpLocks/>
          </p:cNvCxnSpPr>
          <p:nvPr/>
        </p:nvCxnSpPr>
        <p:spPr>
          <a:xfrm flipV="1">
            <a:off x="9029700" y="1511568"/>
            <a:ext cx="0" cy="218662"/>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Conector recto 25">
            <a:extLst>
              <a:ext uri="{FF2B5EF4-FFF2-40B4-BE49-F238E27FC236}">
                <a16:creationId xmlns:a16="http://schemas.microsoft.com/office/drawing/2014/main" id="{1849A701-C249-9F46-BA29-6F29E5482EAC}"/>
              </a:ext>
            </a:extLst>
          </p:cNvPr>
          <p:cNvCxnSpPr>
            <a:cxnSpLocks/>
          </p:cNvCxnSpPr>
          <p:nvPr/>
        </p:nvCxnSpPr>
        <p:spPr>
          <a:xfrm flipV="1">
            <a:off x="6932543" y="1511568"/>
            <a:ext cx="0" cy="218662"/>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CuadroTexto 17">
            <a:extLst>
              <a:ext uri="{FF2B5EF4-FFF2-40B4-BE49-F238E27FC236}">
                <a16:creationId xmlns:a16="http://schemas.microsoft.com/office/drawing/2014/main" id="{5736AF6B-9136-A747-BD73-F9A7CB5AE7B8}"/>
              </a:ext>
            </a:extLst>
          </p:cNvPr>
          <p:cNvSpPr txBox="1"/>
          <p:nvPr/>
        </p:nvSpPr>
        <p:spPr>
          <a:xfrm>
            <a:off x="10468068" y="155463"/>
            <a:ext cx="16939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CORRECTO</a:t>
            </a:r>
            <a:endParaRPr kumimoji="0" lang="es-PE"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cxnSp>
        <p:nvCxnSpPr>
          <p:cNvPr id="16" name="Conector recto 15">
            <a:extLst>
              <a:ext uri="{FF2B5EF4-FFF2-40B4-BE49-F238E27FC236}">
                <a16:creationId xmlns:a16="http://schemas.microsoft.com/office/drawing/2014/main" id="{49E14FD5-3472-AE41-9D3D-B850C046FE72}"/>
              </a:ext>
            </a:extLst>
          </p:cNvPr>
          <p:cNvCxnSpPr>
            <a:cxnSpLocks/>
          </p:cNvCxnSpPr>
          <p:nvPr/>
        </p:nvCxnSpPr>
        <p:spPr>
          <a:xfrm flipH="1">
            <a:off x="6840427" y="6655357"/>
            <a:ext cx="5218781" cy="0"/>
          </a:xfrm>
          <a:prstGeom prst="line">
            <a:avLst/>
          </a:prstGeom>
          <a:ln w="19050">
            <a:solidFill>
              <a:srgbClr val="0009FF"/>
            </a:solidFill>
            <a:prstDash val="dash"/>
          </a:ln>
        </p:spPr>
        <p:style>
          <a:lnRef idx="1">
            <a:schemeClr val="accent1"/>
          </a:lnRef>
          <a:fillRef idx="0">
            <a:schemeClr val="accent1"/>
          </a:fillRef>
          <a:effectRef idx="0">
            <a:schemeClr val="accent1"/>
          </a:effectRef>
          <a:fontRef idx="minor">
            <a:schemeClr val="tx1"/>
          </a:fontRef>
        </p:style>
      </p:cxnSp>
      <p:cxnSp>
        <p:nvCxnSpPr>
          <p:cNvPr id="21" name="Conector recto 20">
            <a:extLst>
              <a:ext uri="{FF2B5EF4-FFF2-40B4-BE49-F238E27FC236}">
                <a16:creationId xmlns:a16="http://schemas.microsoft.com/office/drawing/2014/main" id="{F7CB805C-65BD-E449-9151-134CD84A8A5C}"/>
              </a:ext>
            </a:extLst>
          </p:cNvPr>
          <p:cNvCxnSpPr>
            <a:cxnSpLocks/>
          </p:cNvCxnSpPr>
          <p:nvPr/>
        </p:nvCxnSpPr>
        <p:spPr>
          <a:xfrm flipH="1">
            <a:off x="6932544" y="4641574"/>
            <a:ext cx="2504463" cy="2013783"/>
          </a:xfrm>
          <a:prstGeom prst="line">
            <a:avLst/>
          </a:prstGeom>
          <a:ln w="19050">
            <a:solidFill>
              <a:srgbClr val="0009FF"/>
            </a:solidFill>
            <a:prstDash val="dash"/>
          </a:ln>
        </p:spPr>
        <p:style>
          <a:lnRef idx="1">
            <a:schemeClr val="accent1"/>
          </a:lnRef>
          <a:fillRef idx="0">
            <a:schemeClr val="accent1"/>
          </a:fillRef>
          <a:effectRef idx="0">
            <a:schemeClr val="accent1"/>
          </a:effectRef>
          <a:fontRef idx="minor">
            <a:schemeClr val="tx1"/>
          </a:fontRef>
        </p:style>
      </p:cxnSp>
      <p:cxnSp>
        <p:nvCxnSpPr>
          <p:cNvPr id="22" name="Conector recto 21">
            <a:extLst>
              <a:ext uri="{FF2B5EF4-FFF2-40B4-BE49-F238E27FC236}">
                <a16:creationId xmlns:a16="http://schemas.microsoft.com/office/drawing/2014/main" id="{7E8AED3B-966F-2B44-81C9-B6180746628D}"/>
              </a:ext>
            </a:extLst>
          </p:cNvPr>
          <p:cNvCxnSpPr>
            <a:cxnSpLocks/>
          </p:cNvCxnSpPr>
          <p:nvPr/>
        </p:nvCxnSpPr>
        <p:spPr>
          <a:xfrm>
            <a:off x="9437007" y="4641574"/>
            <a:ext cx="2622201" cy="2013783"/>
          </a:xfrm>
          <a:prstGeom prst="line">
            <a:avLst/>
          </a:prstGeom>
          <a:ln w="19050">
            <a:solidFill>
              <a:srgbClr val="0009FF"/>
            </a:solidFill>
            <a:prstDash val="dash"/>
          </a:ln>
        </p:spPr>
        <p:style>
          <a:lnRef idx="1">
            <a:schemeClr val="accent1"/>
          </a:lnRef>
          <a:fillRef idx="0">
            <a:schemeClr val="accent1"/>
          </a:fillRef>
          <a:effectRef idx="0">
            <a:schemeClr val="accent1"/>
          </a:effectRef>
          <a:fontRef idx="minor">
            <a:schemeClr val="tx1"/>
          </a:fontRef>
        </p:style>
      </p:cxnSp>
      <p:cxnSp>
        <p:nvCxnSpPr>
          <p:cNvPr id="32" name="Conector recto 31">
            <a:extLst>
              <a:ext uri="{FF2B5EF4-FFF2-40B4-BE49-F238E27FC236}">
                <a16:creationId xmlns:a16="http://schemas.microsoft.com/office/drawing/2014/main" id="{714FC2CE-6B0B-DB43-82BB-093DFB7A2C90}"/>
              </a:ext>
            </a:extLst>
          </p:cNvPr>
          <p:cNvCxnSpPr/>
          <p:nvPr/>
        </p:nvCxnSpPr>
        <p:spPr>
          <a:xfrm>
            <a:off x="7784757" y="5151120"/>
            <a:ext cx="3101546"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3" name="Conector recto 32">
            <a:extLst>
              <a:ext uri="{FF2B5EF4-FFF2-40B4-BE49-F238E27FC236}">
                <a16:creationId xmlns:a16="http://schemas.microsoft.com/office/drawing/2014/main" id="{2A80039B-1FD7-174A-84C8-D823EC7B9378}"/>
              </a:ext>
            </a:extLst>
          </p:cNvPr>
          <p:cNvCxnSpPr>
            <a:cxnSpLocks/>
          </p:cNvCxnSpPr>
          <p:nvPr/>
        </p:nvCxnSpPr>
        <p:spPr>
          <a:xfrm flipH="1" flipV="1">
            <a:off x="9444452" y="4635475"/>
            <a:ext cx="18164" cy="2063068"/>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4" name="Conector recto 33">
            <a:extLst>
              <a:ext uri="{FF2B5EF4-FFF2-40B4-BE49-F238E27FC236}">
                <a16:creationId xmlns:a16="http://schemas.microsoft.com/office/drawing/2014/main" id="{3152EAF0-2D16-2F47-B6CD-34C346D53BF0}"/>
              </a:ext>
            </a:extLst>
          </p:cNvPr>
          <p:cNvCxnSpPr>
            <a:cxnSpLocks/>
          </p:cNvCxnSpPr>
          <p:nvPr/>
        </p:nvCxnSpPr>
        <p:spPr>
          <a:xfrm flipV="1">
            <a:off x="10893748" y="5041788"/>
            <a:ext cx="0" cy="218662"/>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Conector recto 38">
            <a:extLst>
              <a:ext uri="{FF2B5EF4-FFF2-40B4-BE49-F238E27FC236}">
                <a16:creationId xmlns:a16="http://schemas.microsoft.com/office/drawing/2014/main" id="{3152EAF0-2D16-2F47-B6CD-34C346D53BF0}"/>
              </a:ext>
            </a:extLst>
          </p:cNvPr>
          <p:cNvCxnSpPr>
            <a:cxnSpLocks/>
          </p:cNvCxnSpPr>
          <p:nvPr/>
        </p:nvCxnSpPr>
        <p:spPr>
          <a:xfrm flipV="1">
            <a:off x="7784757" y="5041788"/>
            <a:ext cx="0" cy="218662"/>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CuadroTexto 16">
            <a:extLst>
              <a:ext uri="{FF2B5EF4-FFF2-40B4-BE49-F238E27FC236}">
                <a16:creationId xmlns:a16="http://schemas.microsoft.com/office/drawing/2014/main" id="{5736AF6B-9136-A747-BD73-F9A7CB5AE7B8}"/>
              </a:ext>
            </a:extLst>
          </p:cNvPr>
          <p:cNvSpPr txBox="1"/>
          <p:nvPr/>
        </p:nvSpPr>
        <p:spPr>
          <a:xfrm>
            <a:off x="10287000" y="3521342"/>
            <a:ext cx="19084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INCORRECTO</a:t>
            </a:r>
            <a:endParaRPr kumimoji="0" lang="es-PE"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31607596"/>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AD943E8-CF62-264E-9E24-D7D7914BADF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0802" y="-30891"/>
            <a:ext cx="12347566" cy="6919781"/>
          </a:xfrm>
          <a:prstGeom prst="rect">
            <a:avLst/>
          </a:prstGeom>
        </p:spPr>
      </p:pic>
      <p:sp>
        <p:nvSpPr>
          <p:cNvPr id="3" name="CuadroTexto 2">
            <a:extLst>
              <a:ext uri="{FF2B5EF4-FFF2-40B4-BE49-F238E27FC236}">
                <a16:creationId xmlns:a16="http://schemas.microsoft.com/office/drawing/2014/main" id="{47786F83-A722-E142-94F0-B5E89D8FFDA1}"/>
              </a:ext>
            </a:extLst>
          </p:cNvPr>
          <p:cNvSpPr txBox="1"/>
          <p:nvPr/>
        </p:nvSpPr>
        <p:spPr>
          <a:xfrm>
            <a:off x="462989" y="665248"/>
            <a:ext cx="5501831" cy="523220"/>
          </a:xfrm>
          <a:prstGeom prst="rect">
            <a:avLst/>
          </a:prstGeom>
          <a:noFill/>
        </p:spPr>
        <p:txBody>
          <a:bodyPr wrap="square" rtlCol="0">
            <a:spAutoFit/>
          </a:bodyPr>
          <a:lstStyle/>
          <a:p>
            <a:r>
              <a:rPr lang="es-PE" sz="2800" b="1" dirty="0">
                <a:solidFill>
                  <a:schemeClr val="bg1"/>
                </a:solidFill>
                <a:latin typeface="Arial" panose="020B0604020202020204" pitchFamily="34" charset="0"/>
                <a:cs typeface="Arial" panose="020B0604020202020204" pitchFamily="34" charset="0"/>
              </a:rPr>
              <a:t>Piel</a:t>
            </a:r>
          </a:p>
        </p:txBody>
      </p:sp>
      <p:sp>
        <p:nvSpPr>
          <p:cNvPr id="5" name="CuadroTexto 4">
            <a:extLst>
              <a:ext uri="{FF2B5EF4-FFF2-40B4-BE49-F238E27FC236}">
                <a16:creationId xmlns:a16="http://schemas.microsoft.com/office/drawing/2014/main" id="{1DA15B63-2B0F-3B41-8E01-7A062E943FF4}"/>
              </a:ext>
            </a:extLst>
          </p:cNvPr>
          <p:cNvSpPr txBox="1"/>
          <p:nvPr/>
        </p:nvSpPr>
        <p:spPr>
          <a:xfrm>
            <a:off x="659758" y="1467998"/>
            <a:ext cx="4109012" cy="3539430"/>
          </a:xfrm>
          <a:prstGeom prst="rect">
            <a:avLst/>
          </a:prstGeom>
          <a:noFill/>
        </p:spPr>
        <p:txBody>
          <a:bodyPr wrap="square" rtlCol="0">
            <a:spAutoFit/>
          </a:bodyPr>
          <a:lstStyle/>
          <a:p>
            <a:pPr algn="just"/>
            <a:r>
              <a:rPr lang="es-PE" sz="1600" dirty="0">
                <a:solidFill>
                  <a:schemeClr val="bg1"/>
                </a:solidFill>
                <a:latin typeface="Arial" panose="020B0604020202020204" pitchFamily="34" charset="0"/>
                <a:cs typeface="Arial" panose="020B0604020202020204" pitchFamily="34" charset="0"/>
              </a:rPr>
              <a:t>La piel será lisa y elástica en toda su superficie corporal, pudiendo formar ciertas líneas circundantes y casi concéntricas sobre la cabeza, alrededor de los ojos y de las mejillas en la variedad desnuda.</a:t>
            </a:r>
          </a:p>
          <a:p>
            <a:pPr algn="just"/>
            <a:endParaRPr lang="es-PE" sz="1600" dirty="0">
              <a:solidFill>
                <a:schemeClr val="bg1"/>
              </a:solidFill>
              <a:latin typeface="Arial" panose="020B0604020202020204" pitchFamily="34" charset="0"/>
              <a:cs typeface="Arial" panose="020B0604020202020204" pitchFamily="34" charset="0"/>
            </a:endParaRPr>
          </a:p>
          <a:p>
            <a:pPr algn="just"/>
            <a:r>
              <a:rPr lang="es-PE" sz="1600" dirty="0">
                <a:solidFill>
                  <a:schemeClr val="bg1"/>
                </a:solidFill>
                <a:latin typeface="Arial" panose="020B0604020202020204" pitchFamily="34" charset="0"/>
                <a:cs typeface="Arial" panose="020B0604020202020204" pitchFamily="34" charset="0"/>
              </a:rPr>
              <a:t>Está comprobado que la temperatura interna y externa o dérmica, es exactamente igual a las otras razas. La ausencia de manto nos da por resultado una emanación de calor totalmente directa a diferencia de los ejemplares con pelos, en la que el calor se disipa a través de ellos por ventilación natural. </a:t>
            </a:r>
          </a:p>
        </p:txBody>
      </p:sp>
    </p:spTree>
    <p:extLst>
      <p:ext uri="{BB962C8B-B14F-4D97-AF65-F5344CB8AC3E}">
        <p14:creationId xmlns:p14="http://schemas.microsoft.com/office/powerpoint/2010/main" val="4095566467"/>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AD943E8-CF62-264E-9E24-D7D7914BADF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5739" y="-56074"/>
            <a:ext cx="12437440" cy="6970148"/>
          </a:xfrm>
          <a:prstGeom prst="rect">
            <a:avLst/>
          </a:prstGeom>
        </p:spPr>
      </p:pic>
      <p:sp>
        <p:nvSpPr>
          <p:cNvPr id="3" name="CuadroTexto 2">
            <a:extLst>
              <a:ext uri="{FF2B5EF4-FFF2-40B4-BE49-F238E27FC236}">
                <a16:creationId xmlns:a16="http://schemas.microsoft.com/office/drawing/2014/main" id="{85C8FB76-886E-3F4A-86AC-6BE8719CBEBD}"/>
              </a:ext>
            </a:extLst>
          </p:cNvPr>
          <p:cNvSpPr txBox="1"/>
          <p:nvPr/>
        </p:nvSpPr>
        <p:spPr>
          <a:xfrm>
            <a:off x="393541" y="609502"/>
            <a:ext cx="5501831" cy="523220"/>
          </a:xfrm>
          <a:prstGeom prst="rect">
            <a:avLst/>
          </a:prstGeom>
          <a:noFill/>
        </p:spPr>
        <p:txBody>
          <a:bodyPr wrap="square" rtlCol="0">
            <a:spAutoFit/>
          </a:bodyPr>
          <a:lstStyle/>
          <a:p>
            <a:r>
              <a:rPr lang="es-PE" sz="2800" b="1" dirty="0">
                <a:solidFill>
                  <a:schemeClr val="bg1"/>
                </a:solidFill>
                <a:latin typeface="Arial" panose="020B0604020202020204" pitchFamily="34" charset="0"/>
                <a:cs typeface="Arial" panose="020B0604020202020204" pitchFamily="34" charset="0"/>
              </a:rPr>
              <a:t>Manto</a:t>
            </a:r>
          </a:p>
        </p:txBody>
      </p:sp>
      <p:sp>
        <p:nvSpPr>
          <p:cNvPr id="5" name="CuadroTexto 4">
            <a:extLst>
              <a:ext uri="{FF2B5EF4-FFF2-40B4-BE49-F238E27FC236}">
                <a16:creationId xmlns:a16="http://schemas.microsoft.com/office/drawing/2014/main" id="{45AF6F6B-D2FF-6F41-96A0-EDEB73959A0D}"/>
              </a:ext>
            </a:extLst>
          </p:cNvPr>
          <p:cNvSpPr txBox="1"/>
          <p:nvPr/>
        </p:nvSpPr>
        <p:spPr>
          <a:xfrm>
            <a:off x="659758" y="1467998"/>
            <a:ext cx="4143470" cy="3046988"/>
          </a:xfrm>
          <a:prstGeom prst="rect">
            <a:avLst/>
          </a:prstGeom>
          <a:noFill/>
        </p:spPr>
        <p:txBody>
          <a:bodyPr wrap="square" rtlCol="0">
            <a:spAutoFit/>
          </a:bodyPr>
          <a:lstStyle/>
          <a:p>
            <a:pPr algn="just"/>
            <a:r>
              <a:rPr lang="fr-FR" sz="1600" b="1" dirty="0" err="1">
                <a:solidFill>
                  <a:schemeClr val="bg1"/>
                </a:solidFill>
                <a:latin typeface="Arial" panose="020B0604020202020204" pitchFamily="34" charset="0"/>
                <a:cs typeface="Arial" panose="020B0604020202020204" pitchFamily="34" charset="0"/>
              </a:rPr>
              <a:t>Variedad</a:t>
            </a:r>
            <a:r>
              <a:rPr lang="fr-FR" sz="1600" b="1" dirty="0">
                <a:solidFill>
                  <a:schemeClr val="bg1"/>
                </a:solidFill>
                <a:latin typeface="Arial" panose="020B0604020202020204" pitchFamily="34" charset="0"/>
                <a:cs typeface="Arial" panose="020B0604020202020204" pitchFamily="34" charset="0"/>
              </a:rPr>
              <a:t> </a:t>
            </a:r>
            <a:r>
              <a:rPr lang="fr-FR" sz="1600" b="1" dirty="0" err="1">
                <a:solidFill>
                  <a:schemeClr val="bg1"/>
                </a:solidFill>
                <a:latin typeface="Arial" panose="020B0604020202020204" pitchFamily="34" charset="0"/>
                <a:cs typeface="Arial" panose="020B0604020202020204" pitchFamily="34" charset="0"/>
              </a:rPr>
              <a:t>desnuda</a:t>
            </a:r>
            <a:r>
              <a:rPr lang="fr-FR" sz="1600" b="1" dirty="0">
                <a:solidFill>
                  <a:schemeClr val="bg1"/>
                </a:solidFill>
                <a:latin typeface="Arial" panose="020B0604020202020204" pitchFamily="34" charset="0"/>
                <a:cs typeface="Arial" panose="020B0604020202020204" pitchFamily="34" charset="0"/>
              </a:rPr>
              <a:t>: </a:t>
            </a:r>
            <a:r>
              <a:rPr lang="es-PE" sz="1600" dirty="0">
                <a:solidFill>
                  <a:schemeClr val="bg1"/>
                </a:solidFill>
                <a:latin typeface="Arial" panose="020B0604020202020204" pitchFamily="34" charset="0"/>
                <a:cs typeface="Arial" panose="020B0604020202020204" pitchFamily="34" charset="0"/>
              </a:rPr>
              <a:t>Será ausente de capa, admitiéndose sólo vestigios de pelos sobre la cabeza, en la punta de las extremidades, la punta de la cola y a veces algunos pelos muy ralos sobre el dorso. El color de estos pelos son aceptados en todas sus tonalidades y combinaciones.</a:t>
            </a:r>
          </a:p>
          <a:p>
            <a:pPr algn="just"/>
            <a:endParaRPr lang="fr-FR" sz="1600" u="sng" dirty="0">
              <a:solidFill>
                <a:schemeClr val="bg1"/>
              </a:solidFill>
              <a:latin typeface="Arial" panose="020B0604020202020204" pitchFamily="34" charset="0"/>
              <a:cs typeface="Arial" panose="020B0604020202020204" pitchFamily="34" charset="0"/>
            </a:endParaRPr>
          </a:p>
          <a:p>
            <a:pPr algn="just"/>
            <a:r>
              <a:rPr lang="fr-FR" sz="1600" b="1" dirty="0" err="1">
                <a:solidFill>
                  <a:schemeClr val="bg1"/>
                </a:solidFill>
                <a:latin typeface="Arial" panose="020B0604020202020204" pitchFamily="34" charset="0"/>
                <a:cs typeface="Arial" panose="020B0604020202020204" pitchFamily="34" charset="0"/>
              </a:rPr>
              <a:t>Variedad</a:t>
            </a:r>
            <a:r>
              <a:rPr lang="fr-FR" sz="1600" b="1" dirty="0">
                <a:solidFill>
                  <a:schemeClr val="bg1"/>
                </a:solidFill>
                <a:latin typeface="Arial" panose="020B0604020202020204" pitchFamily="34" charset="0"/>
                <a:cs typeface="Arial" panose="020B0604020202020204" pitchFamily="34" charset="0"/>
              </a:rPr>
              <a:t> con pelo: </a:t>
            </a:r>
            <a:r>
              <a:rPr lang="es-PE" sz="1600" dirty="0">
                <a:solidFill>
                  <a:schemeClr val="bg1"/>
                </a:solidFill>
                <a:latin typeface="Arial" panose="020B0604020202020204" pitchFamily="34" charset="0"/>
                <a:cs typeface="Arial" panose="020B0604020202020204" pitchFamily="34" charset="0"/>
              </a:rPr>
              <a:t>Con capa de manto liso, corto y apretado. El color de estos pelos es aceptado en todas sus tonalidades y combinaciones, excepto el </a:t>
            </a:r>
            <a:r>
              <a:rPr lang="es-PE" sz="1600" dirty="0" err="1">
                <a:solidFill>
                  <a:schemeClr val="bg1"/>
                </a:solidFill>
                <a:latin typeface="Arial" panose="020B0604020202020204" pitchFamily="34" charset="0"/>
                <a:cs typeface="Arial" panose="020B0604020202020204" pitchFamily="34" charset="0"/>
              </a:rPr>
              <a:t>merle</a:t>
            </a:r>
            <a:r>
              <a:rPr lang="es-PE" sz="1600" dirty="0">
                <a:solidFill>
                  <a:schemeClr val="bg1"/>
                </a:solidFill>
                <a:latin typeface="Arial" panose="020B0604020202020204" pitchFamily="34" charset="0"/>
                <a:cs typeface="Arial" panose="020B0604020202020204" pitchFamily="34" charset="0"/>
              </a:rPr>
              <a:t>.</a:t>
            </a:r>
            <a:endParaRPr lang="es-PE" sz="1600" dirty="0">
              <a:solidFill>
                <a:schemeClr val="bg1"/>
              </a:solidFill>
              <a:latin typeface="Metric Bold" panose="020B0503030202060203" pitchFamily="34" charset="77"/>
            </a:endParaRPr>
          </a:p>
        </p:txBody>
      </p:sp>
    </p:spTree>
    <p:extLst>
      <p:ext uri="{BB962C8B-B14F-4D97-AF65-F5344CB8AC3E}">
        <p14:creationId xmlns:p14="http://schemas.microsoft.com/office/powerpoint/2010/main" val="3598049460"/>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5D1581D-9989-D042-A510-A2CEAB4994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9D1F47D4-78F5-2C47-B33F-5E27AB85E058}"/>
              </a:ext>
            </a:extLst>
          </p:cNvPr>
          <p:cNvSpPr txBox="1"/>
          <p:nvPr/>
        </p:nvSpPr>
        <p:spPr>
          <a:xfrm>
            <a:off x="439840" y="642100"/>
            <a:ext cx="5501831" cy="523220"/>
          </a:xfrm>
          <a:prstGeom prst="rect">
            <a:avLst/>
          </a:prstGeom>
          <a:noFill/>
        </p:spPr>
        <p:txBody>
          <a:bodyPr wrap="square" rtlCol="0">
            <a:spAutoFit/>
          </a:bodyPr>
          <a:lstStyle/>
          <a:p>
            <a:r>
              <a:rPr lang="es-PE" sz="2800" b="1" dirty="0">
                <a:solidFill>
                  <a:schemeClr val="bg1"/>
                </a:solidFill>
                <a:latin typeface="Arial" panose="020B0604020202020204" pitchFamily="34" charset="0"/>
                <a:cs typeface="Arial" panose="020B0604020202020204" pitchFamily="34" charset="0"/>
              </a:rPr>
              <a:t>Color</a:t>
            </a:r>
          </a:p>
        </p:txBody>
      </p:sp>
      <p:sp>
        <p:nvSpPr>
          <p:cNvPr id="5" name="CuadroTexto 4">
            <a:extLst>
              <a:ext uri="{FF2B5EF4-FFF2-40B4-BE49-F238E27FC236}">
                <a16:creationId xmlns:a16="http://schemas.microsoft.com/office/drawing/2014/main" id="{E62AD48B-08A9-E24C-A331-3C878C302407}"/>
              </a:ext>
            </a:extLst>
          </p:cNvPr>
          <p:cNvSpPr txBox="1"/>
          <p:nvPr/>
        </p:nvSpPr>
        <p:spPr>
          <a:xfrm>
            <a:off x="659758" y="1467998"/>
            <a:ext cx="4109012" cy="3785652"/>
          </a:xfrm>
          <a:prstGeom prst="rect">
            <a:avLst/>
          </a:prstGeom>
          <a:noFill/>
        </p:spPr>
        <p:txBody>
          <a:bodyPr wrap="square" rtlCol="0">
            <a:spAutoFit/>
          </a:bodyPr>
          <a:lstStyle/>
          <a:p>
            <a:pPr algn="just"/>
            <a:r>
              <a:rPr lang="es-PE" sz="1600" dirty="0">
                <a:solidFill>
                  <a:schemeClr val="bg1"/>
                </a:solidFill>
                <a:latin typeface="Arial" panose="020B0604020202020204" pitchFamily="34" charset="0"/>
                <a:cs typeface="Arial" panose="020B0604020202020204" pitchFamily="34" charset="0"/>
              </a:rPr>
              <a:t>El color de la piel en la variedad desnuda podrá ser negro, negro pizarra, negro elefante, negro azulado, toda la gama de grises, bronce, cobre, marrón oscuro en gradiente hasta el rubio claro.</a:t>
            </a:r>
          </a:p>
          <a:p>
            <a:pPr algn="just"/>
            <a:endParaRPr lang="es-PE" sz="1600" dirty="0">
              <a:solidFill>
                <a:schemeClr val="bg1"/>
              </a:solidFill>
              <a:latin typeface="Arial" panose="020B0604020202020204" pitchFamily="34" charset="0"/>
              <a:cs typeface="Arial" panose="020B0604020202020204" pitchFamily="34" charset="0"/>
            </a:endParaRPr>
          </a:p>
          <a:p>
            <a:pPr algn="just"/>
            <a:r>
              <a:rPr lang="es-PE" sz="1600" dirty="0">
                <a:solidFill>
                  <a:schemeClr val="bg1"/>
                </a:solidFill>
                <a:latin typeface="Arial" panose="020B0604020202020204" pitchFamily="34" charset="0"/>
                <a:cs typeface="Arial" panose="020B0604020202020204" pitchFamily="34" charset="0"/>
              </a:rPr>
              <a:t>Todos estos colores pueden ser uniformes o presentar despigmentación en cualquier parte del cuerpo, de preferencia en el pecho, patas y cola, sin embargo, su extensión no deberá superar el 20% de la superficie corporal. En igualdad de otras condiciones se prefieren los colores sólidos.</a:t>
            </a:r>
          </a:p>
          <a:p>
            <a:endParaRPr lang="es-PE" sz="1600" dirty="0">
              <a:solidFill>
                <a:schemeClr val="bg1"/>
              </a:solidFill>
              <a:latin typeface="Metric Bold" panose="020B0503030202060203" pitchFamily="34" charset="77"/>
            </a:endParaRPr>
          </a:p>
        </p:txBody>
      </p:sp>
      <p:sp>
        <p:nvSpPr>
          <p:cNvPr id="7" name="Rectángulo redondeado 6">
            <a:extLst>
              <a:ext uri="{FF2B5EF4-FFF2-40B4-BE49-F238E27FC236}">
                <a16:creationId xmlns:a16="http://schemas.microsoft.com/office/drawing/2014/main" id="{9140FC5E-E16C-FA47-8DF1-EBF4791EB4E8}"/>
              </a:ext>
            </a:extLst>
          </p:cNvPr>
          <p:cNvSpPr/>
          <p:nvPr/>
        </p:nvSpPr>
        <p:spPr>
          <a:xfrm>
            <a:off x="5941670" y="3228508"/>
            <a:ext cx="2095958" cy="478972"/>
          </a:xfrm>
          <a:prstGeom prst="roundRect">
            <a:avLst/>
          </a:prstGeom>
          <a:solidFill>
            <a:srgbClr val="9C9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ysClr val="windowText" lastClr="000000"/>
              </a:solidFill>
            </a:endParaRPr>
          </a:p>
        </p:txBody>
      </p:sp>
      <p:sp>
        <p:nvSpPr>
          <p:cNvPr id="8" name="CuadroTexto 7">
            <a:extLst>
              <a:ext uri="{FF2B5EF4-FFF2-40B4-BE49-F238E27FC236}">
                <a16:creationId xmlns:a16="http://schemas.microsoft.com/office/drawing/2014/main" id="{3839E072-2C35-174B-B189-3F28C264274C}"/>
              </a:ext>
            </a:extLst>
          </p:cNvPr>
          <p:cNvSpPr txBox="1"/>
          <p:nvPr/>
        </p:nvSpPr>
        <p:spPr>
          <a:xfrm>
            <a:off x="6292511" y="3206384"/>
            <a:ext cx="1327232" cy="523220"/>
          </a:xfrm>
          <a:prstGeom prst="rect">
            <a:avLst/>
          </a:prstGeom>
          <a:noFill/>
        </p:spPr>
        <p:txBody>
          <a:bodyPr wrap="square" rtlCol="0">
            <a:spAutoFit/>
          </a:bodyPr>
          <a:lstStyle/>
          <a:p>
            <a:pPr algn="ctr"/>
            <a:r>
              <a:rPr lang="en-US" sz="1400" dirty="0">
                <a:solidFill>
                  <a:schemeClr val="bg1"/>
                </a:solidFill>
                <a:latin typeface="Swis721 BT" panose="020B0504020202020204" pitchFamily="34" charset="0"/>
              </a:rPr>
              <a:t>COLOR SÓLIDO</a:t>
            </a:r>
            <a:endParaRPr lang="es-PE" sz="1400" dirty="0">
              <a:solidFill>
                <a:schemeClr val="bg1"/>
              </a:solidFill>
            </a:endParaRPr>
          </a:p>
        </p:txBody>
      </p:sp>
      <p:sp>
        <p:nvSpPr>
          <p:cNvPr id="9" name="Rectángulo redondeado 8">
            <a:extLst>
              <a:ext uri="{FF2B5EF4-FFF2-40B4-BE49-F238E27FC236}">
                <a16:creationId xmlns:a16="http://schemas.microsoft.com/office/drawing/2014/main" id="{6F969EB2-961F-CA4D-84D5-67353DDA121A}"/>
              </a:ext>
            </a:extLst>
          </p:cNvPr>
          <p:cNvSpPr/>
          <p:nvPr/>
        </p:nvSpPr>
        <p:spPr>
          <a:xfrm>
            <a:off x="8728295" y="3183267"/>
            <a:ext cx="2773037" cy="524213"/>
          </a:xfrm>
          <a:prstGeom prst="roundRect">
            <a:avLst/>
          </a:prstGeom>
          <a:solidFill>
            <a:srgbClr val="9C9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ysClr val="windowText" lastClr="000000"/>
              </a:solidFill>
            </a:endParaRPr>
          </a:p>
        </p:txBody>
      </p:sp>
      <p:sp>
        <p:nvSpPr>
          <p:cNvPr id="10" name="CuadroTexto 9">
            <a:extLst>
              <a:ext uri="{FF2B5EF4-FFF2-40B4-BE49-F238E27FC236}">
                <a16:creationId xmlns:a16="http://schemas.microsoft.com/office/drawing/2014/main" id="{7B53BA6C-4FEB-7646-9478-F15A000476CA}"/>
              </a:ext>
            </a:extLst>
          </p:cNvPr>
          <p:cNvSpPr txBox="1"/>
          <p:nvPr/>
        </p:nvSpPr>
        <p:spPr>
          <a:xfrm>
            <a:off x="8728295" y="3183267"/>
            <a:ext cx="2695254" cy="523220"/>
          </a:xfrm>
          <a:prstGeom prst="rect">
            <a:avLst/>
          </a:prstGeom>
          <a:noFill/>
        </p:spPr>
        <p:txBody>
          <a:bodyPr wrap="square" rtlCol="0">
            <a:spAutoFit/>
          </a:bodyPr>
          <a:lstStyle/>
          <a:p>
            <a:pPr algn="ctr"/>
            <a:r>
              <a:rPr lang="en-US" sz="1400" dirty="0">
                <a:solidFill>
                  <a:schemeClr val="bg1"/>
                </a:solidFill>
                <a:latin typeface="Swis721 BT" panose="020B0504020202020204" pitchFamily="34" charset="0"/>
              </a:rPr>
              <a:t>ÁREA DEPIGMENTADA MENOR AL 20% DE LA PIEL</a:t>
            </a:r>
            <a:endParaRPr lang="es-PE" sz="1400" dirty="0">
              <a:solidFill>
                <a:schemeClr val="bg1"/>
              </a:solidFill>
              <a:latin typeface="Arial" panose="020B0604020202020204" pitchFamily="34" charset="0"/>
              <a:cs typeface="Arial" panose="020B0604020202020204" pitchFamily="34" charset="0"/>
            </a:endParaRPr>
          </a:p>
        </p:txBody>
      </p:sp>
      <p:sp>
        <p:nvSpPr>
          <p:cNvPr id="11" name="Rectángulo redondeado 10">
            <a:extLst>
              <a:ext uri="{FF2B5EF4-FFF2-40B4-BE49-F238E27FC236}">
                <a16:creationId xmlns:a16="http://schemas.microsoft.com/office/drawing/2014/main" id="{217B17F9-C4D5-7C46-9776-BADE80CFDEA8}"/>
              </a:ext>
            </a:extLst>
          </p:cNvPr>
          <p:cNvSpPr/>
          <p:nvPr/>
        </p:nvSpPr>
        <p:spPr>
          <a:xfrm>
            <a:off x="5941670" y="6004199"/>
            <a:ext cx="2095958" cy="721856"/>
          </a:xfrm>
          <a:prstGeom prst="roundRect">
            <a:avLst/>
          </a:prstGeom>
          <a:solidFill>
            <a:srgbClr val="9C9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ysClr val="windowText" lastClr="000000"/>
              </a:solidFill>
            </a:endParaRPr>
          </a:p>
        </p:txBody>
      </p:sp>
      <p:sp>
        <p:nvSpPr>
          <p:cNvPr id="12" name="CuadroTexto 11">
            <a:extLst>
              <a:ext uri="{FF2B5EF4-FFF2-40B4-BE49-F238E27FC236}">
                <a16:creationId xmlns:a16="http://schemas.microsoft.com/office/drawing/2014/main" id="{5F706D21-0C3E-8340-BB30-48B3227E7F51}"/>
              </a:ext>
            </a:extLst>
          </p:cNvPr>
          <p:cNvSpPr txBox="1"/>
          <p:nvPr/>
        </p:nvSpPr>
        <p:spPr>
          <a:xfrm>
            <a:off x="5908149" y="6026323"/>
            <a:ext cx="2095957" cy="738664"/>
          </a:xfrm>
          <a:prstGeom prst="rect">
            <a:avLst/>
          </a:prstGeom>
          <a:noFill/>
        </p:spPr>
        <p:txBody>
          <a:bodyPr wrap="square" rtlCol="0">
            <a:spAutoFit/>
          </a:bodyPr>
          <a:lstStyle/>
          <a:p>
            <a:pPr algn="ctr"/>
            <a:r>
              <a:rPr lang="en-US" sz="1400" dirty="0">
                <a:solidFill>
                  <a:schemeClr val="bg1"/>
                </a:solidFill>
                <a:latin typeface="Swis721 BT" panose="020B0504020202020204" pitchFamily="34" charset="0"/>
              </a:rPr>
              <a:t>ÁREA DEPIGMENTADA MAYOR AL 20% DE LA PIEL</a:t>
            </a:r>
            <a:endParaRPr lang="es-PE" sz="1400" dirty="0">
              <a:solidFill>
                <a:schemeClr val="bg1"/>
              </a:solidFill>
              <a:latin typeface="Arial" panose="020B0604020202020204" pitchFamily="34" charset="0"/>
              <a:cs typeface="Arial" panose="020B0604020202020204" pitchFamily="34" charset="0"/>
            </a:endParaRPr>
          </a:p>
        </p:txBody>
      </p:sp>
      <p:sp>
        <p:nvSpPr>
          <p:cNvPr id="13" name="Rectángulo redondeado 12">
            <a:extLst>
              <a:ext uri="{FF2B5EF4-FFF2-40B4-BE49-F238E27FC236}">
                <a16:creationId xmlns:a16="http://schemas.microsoft.com/office/drawing/2014/main" id="{B9312793-4A64-0C48-B57E-4E2FD7CC9678}"/>
              </a:ext>
            </a:extLst>
          </p:cNvPr>
          <p:cNvSpPr/>
          <p:nvPr/>
        </p:nvSpPr>
        <p:spPr>
          <a:xfrm>
            <a:off x="8925550" y="6004200"/>
            <a:ext cx="2095958" cy="721856"/>
          </a:xfrm>
          <a:prstGeom prst="roundRect">
            <a:avLst/>
          </a:prstGeom>
          <a:solidFill>
            <a:srgbClr val="9C9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ysClr val="windowText" lastClr="000000"/>
              </a:solidFill>
            </a:endParaRPr>
          </a:p>
        </p:txBody>
      </p:sp>
      <p:sp>
        <p:nvSpPr>
          <p:cNvPr id="14" name="CuadroTexto 13">
            <a:extLst>
              <a:ext uri="{FF2B5EF4-FFF2-40B4-BE49-F238E27FC236}">
                <a16:creationId xmlns:a16="http://schemas.microsoft.com/office/drawing/2014/main" id="{D0B5008C-6800-EB4C-84D1-5536BEE1DAA5}"/>
              </a:ext>
            </a:extLst>
          </p:cNvPr>
          <p:cNvSpPr txBox="1"/>
          <p:nvPr/>
        </p:nvSpPr>
        <p:spPr>
          <a:xfrm>
            <a:off x="8979195" y="6111920"/>
            <a:ext cx="1988667" cy="738664"/>
          </a:xfrm>
          <a:prstGeom prst="rect">
            <a:avLst/>
          </a:prstGeom>
          <a:noFill/>
        </p:spPr>
        <p:txBody>
          <a:bodyPr wrap="square" rtlCol="0">
            <a:spAutoFit/>
          </a:bodyPr>
          <a:lstStyle/>
          <a:p>
            <a:pPr algn="ctr"/>
            <a:r>
              <a:rPr lang="es-PE" sz="1400" dirty="0">
                <a:solidFill>
                  <a:schemeClr val="bg1"/>
                </a:solidFill>
                <a:latin typeface="Swis721 BT" panose="020B0504020202020204" pitchFamily="34" charset="0"/>
              </a:rPr>
              <a:t>EJEMPLAR DEPIGMENTADO</a:t>
            </a:r>
            <a:endParaRPr lang="es-PE" sz="1400" dirty="0">
              <a:solidFill>
                <a:schemeClr val="bg1"/>
              </a:solidFill>
            </a:endParaRPr>
          </a:p>
          <a:p>
            <a:pPr algn="ctr"/>
            <a:endParaRPr lang="es-PE" sz="1400" dirty="0">
              <a:solidFill>
                <a:schemeClr val="bg1"/>
              </a:solidFill>
              <a:latin typeface="Arial" panose="020B0604020202020204" pitchFamily="34" charset="0"/>
              <a:cs typeface="Arial" panose="020B0604020202020204" pitchFamily="34" charset="0"/>
            </a:endParaRPr>
          </a:p>
        </p:txBody>
      </p:sp>
      <p:sp>
        <p:nvSpPr>
          <p:cNvPr id="15" name="CuadroTexto 14">
            <a:extLst>
              <a:ext uri="{FF2B5EF4-FFF2-40B4-BE49-F238E27FC236}">
                <a16:creationId xmlns:a16="http://schemas.microsoft.com/office/drawing/2014/main" id="{FC19775E-2479-C544-9F07-C3EF20555265}"/>
              </a:ext>
            </a:extLst>
          </p:cNvPr>
          <p:cNvSpPr txBox="1"/>
          <p:nvPr/>
        </p:nvSpPr>
        <p:spPr>
          <a:xfrm>
            <a:off x="5924231" y="1159461"/>
            <a:ext cx="1244320" cy="307777"/>
          </a:xfrm>
          <a:prstGeom prst="rect">
            <a:avLst/>
          </a:prstGeom>
          <a:noFill/>
        </p:spPr>
        <p:txBody>
          <a:bodyPr wrap="square" rtlCol="0">
            <a:spAutoFit/>
          </a:bodyPr>
          <a:lstStyle/>
          <a:p>
            <a:r>
              <a:rPr lang="en-US" sz="1400" b="1" dirty="0">
                <a:solidFill>
                  <a:srgbClr val="9C9154"/>
                </a:solidFill>
                <a:latin typeface="Swis721 BT" panose="020B0504020202020204" pitchFamily="34" charset="0"/>
              </a:rPr>
              <a:t>CORRECTO</a:t>
            </a:r>
            <a:endParaRPr lang="es-PE" sz="1400" b="1" dirty="0">
              <a:solidFill>
                <a:srgbClr val="9C9154"/>
              </a:solidFill>
            </a:endParaRPr>
          </a:p>
        </p:txBody>
      </p:sp>
      <p:sp>
        <p:nvSpPr>
          <p:cNvPr id="16" name="CuadroTexto 15">
            <a:extLst>
              <a:ext uri="{FF2B5EF4-FFF2-40B4-BE49-F238E27FC236}">
                <a16:creationId xmlns:a16="http://schemas.microsoft.com/office/drawing/2014/main" id="{A365770E-0CA2-5748-959A-E8E1E01220BD}"/>
              </a:ext>
            </a:extLst>
          </p:cNvPr>
          <p:cNvSpPr txBox="1"/>
          <p:nvPr/>
        </p:nvSpPr>
        <p:spPr>
          <a:xfrm>
            <a:off x="5924231" y="3956400"/>
            <a:ext cx="1787783" cy="307777"/>
          </a:xfrm>
          <a:prstGeom prst="rect">
            <a:avLst/>
          </a:prstGeom>
          <a:noFill/>
        </p:spPr>
        <p:txBody>
          <a:bodyPr wrap="square" rtlCol="0">
            <a:spAutoFit/>
          </a:bodyPr>
          <a:lstStyle/>
          <a:p>
            <a:r>
              <a:rPr lang="en-US" sz="1400" b="1" dirty="0">
                <a:solidFill>
                  <a:srgbClr val="9C9154"/>
                </a:solidFill>
                <a:latin typeface="Swis721 BT" panose="020B0504020202020204" pitchFamily="34" charset="0"/>
              </a:rPr>
              <a:t>DESCALIFICADO</a:t>
            </a:r>
            <a:endParaRPr lang="es-PE" sz="1400" b="1" dirty="0">
              <a:solidFill>
                <a:srgbClr val="9C9154"/>
              </a:solidFill>
            </a:endParaRPr>
          </a:p>
        </p:txBody>
      </p:sp>
      <p:sp>
        <p:nvSpPr>
          <p:cNvPr id="17" name="CuadroTexto 16">
            <a:extLst>
              <a:ext uri="{FF2B5EF4-FFF2-40B4-BE49-F238E27FC236}">
                <a16:creationId xmlns:a16="http://schemas.microsoft.com/office/drawing/2014/main" id="{E0D4105F-2C58-6B41-B70D-6DC20559BF5B}"/>
              </a:ext>
            </a:extLst>
          </p:cNvPr>
          <p:cNvSpPr txBox="1"/>
          <p:nvPr/>
        </p:nvSpPr>
        <p:spPr>
          <a:xfrm>
            <a:off x="8939663" y="1159461"/>
            <a:ext cx="1244320" cy="307777"/>
          </a:xfrm>
          <a:prstGeom prst="rect">
            <a:avLst/>
          </a:prstGeom>
          <a:noFill/>
        </p:spPr>
        <p:txBody>
          <a:bodyPr wrap="square" rtlCol="0">
            <a:spAutoFit/>
          </a:bodyPr>
          <a:lstStyle/>
          <a:p>
            <a:r>
              <a:rPr lang="en-US" sz="1400" b="1" dirty="0">
                <a:solidFill>
                  <a:srgbClr val="9C9154"/>
                </a:solidFill>
                <a:latin typeface="Swis721 BT" panose="020B0504020202020204" pitchFamily="34" charset="0"/>
              </a:rPr>
              <a:t>CORRECTO</a:t>
            </a:r>
            <a:endParaRPr lang="es-PE" sz="1400" b="1" dirty="0">
              <a:solidFill>
                <a:srgbClr val="9C9154"/>
              </a:solidFill>
            </a:endParaRPr>
          </a:p>
        </p:txBody>
      </p:sp>
      <p:sp>
        <p:nvSpPr>
          <p:cNvPr id="18" name="CuadroTexto 17">
            <a:extLst>
              <a:ext uri="{FF2B5EF4-FFF2-40B4-BE49-F238E27FC236}">
                <a16:creationId xmlns:a16="http://schemas.microsoft.com/office/drawing/2014/main" id="{3BEEC8C9-A439-3648-A400-BE5A735A25E6}"/>
              </a:ext>
            </a:extLst>
          </p:cNvPr>
          <p:cNvSpPr txBox="1"/>
          <p:nvPr/>
        </p:nvSpPr>
        <p:spPr>
          <a:xfrm>
            <a:off x="8979195" y="3956399"/>
            <a:ext cx="1787782" cy="307777"/>
          </a:xfrm>
          <a:prstGeom prst="rect">
            <a:avLst/>
          </a:prstGeom>
          <a:noFill/>
        </p:spPr>
        <p:txBody>
          <a:bodyPr wrap="square" rtlCol="0">
            <a:spAutoFit/>
          </a:bodyPr>
          <a:lstStyle/>
          <a:p>
            <a:r>
              <a:rPr lang="en-US" sz="1400" b="1" dirty="0">
                <a:solidFill>
                  <a:srgbClr val="9C9154"/>
                </a:solidFill>
                <a:latin typeface="Swis721 BT" panose="020B0504020202020204" pitchFamily="34" charset="0"/>
              </a:rPr>
              <a:t>DESCALIFICADO</a:t>
            </a:r>
            <a:endParaRPr lang="es-PE" sz="1400" b="1" dirty="0">
              <a:solidFill>
                <a:srgbClr val="9C9154"/>
              </a:solidFill>
            </a:endParaRPr>
          </a:p>
        </p:txBody>
      </p:sp>
      <p:sp>
        <p:nvSpPr>
          <p:cNvPr id="22" name="CuadroTexto 21">
            <a:extLst>
              <a:ext uri="{FF2B5EF4-FFF2-40B4-BE49-F238E27FC236}">
                <a16:creationId xmlns:a16="http://schemas.microsoft.com/office/drawing/2014/main" id="{1367E121-4E76-1442-A6B1-D22509FE5AAB}"/>
              </a:ext>
            </a:extLst>
          </p:cNvPr>
          <p:cNvSpPr txBox="1"/>
          <p:nvPr/>
        </p:nvSpPr>
        <p:spPr>
          <a:xfrm>
            <a:off x="5908149" y="339422"/>
            <a:ext cx="2480477" cy="400110"/>
          </a:xfrm>
          <a:prstGeom prst="rect">
            <a:avLst/>
          </a:prstGeom>
          <a:noFill/>
        </p:spPr>
        <p:txBody>
          <a:bodyPr wrap="square" rtlCol="0">
            <a:spAutoFit/>
          </a:bodyPr>
          <a:lstStyle/>
          <a:p>
            <a:r>
              <a:rPr lang="en-US" sz="2000" b="1" dirty="0" err="1">
                <a:solidFill>
                  <a:srgbClr val="9C9154"/>
                </a:solidFill>
                <a:latin typeface="Swis721 BT" panose="020B0504020202020204" pitchFamily="34" charset="0"/>
              </a:rPr>
              <a:t>Variedad</a:t>
            </a:r>
            <a:r>
              <a:rPr lang="en-US" sz="2000" b="1" dirty="0">
                <a:solidFill>
                  <a:srgbClr val="9C9154"/>
                </a:solidFill>
                <a:latin typeface="Swis721 BT" panose="020B0504020202020204" pitchFamily="34" charset="0"/>
              </a:rPr>
              <a:t> </a:t>
            </a:r>
            <a:r>
              <a:rPr lang="en-US" sz="2000" b="1" dirty="0" err="1">
                <a:solidFill>
                  <a:srgbClr val="9C9154"/>
                </a:solidFill>
                <a:latin typeface="Swis721 BT" panose="020B0504020202020204" pitchFamily="34" charset="0"/>
              </a:rPr>
              <a:t>desnuda</a:t>
            </a:r>
            <a:endParaRPr lang="es-PE" sz="2000" b="1" dirty="0">
              <a:solidFill>
                <a:srgbClr val="9C9154"/>
              </a:solidFill>
            </a:endParaRPr>
          </a:p>
        </p:txBody>
      </p:sp>
    </p:spTree>
    <p:extLst>
      <p:ext uri="{BB962C8B-B14F-4D97-AF65-F5344CB8AC3E}">
        <p14:creationId xmlns:p14="http://schemas.microsoft.com/office/powerpoint/2010/main" val="2645198191"/>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679A5C2-015F-A347-B18A-25774CFEB6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9D1F47D4-78F5-2C47-B33F-5E27AB85E058}"/>
              </a:ext>
            </a:extLst>
          </p:cNvPr>
          <p:cNvSpPr txBox="1"/>
          <p:nvPr/>
        </p:nvSpPr>
        <p:spPr>
          <a:xfrm>
            <a:off x="439840" y="642100"/>
            <a:ext cx="5501831" cy="523220"/>
          </a:xfrm>
          <a:prstGeom prst="rect">
            <a:avLst/>
          </a:prstGeom>
          <a:noFill/>
        </p:spPr>
        <p:txBody>
          <a:bodyPr wrap="square" rtlCol="0">
            <a:spAutoFit/>
          </a:bodyPr>
          <a:lstStyle/>
          <a:p>
            <a:r>
              <a:rPr lang="es-PE" sz="2800" b="1" dirty="0">
                <a:solidFill>
                  <a:schemeClr val="bg1"/>
                </a:solidFill>
                <a:latin typeface="Arial" panose="020B0604020202020204" pitchFamily="34" charset="0"/>
                <a:cs typeface="Arial" panose="020B0604020202020204" pitchFamily="34" charset="0"/>
              </a:rPr>
              <a:t>Color</a:t>
            </a:r>
          </a:p>
        </p:txBody>
      </p:sp>
      <p:sp>
        <p:nvSpPr>
          <p:cNvPr id="5" name="CuadroTexto 4">
            <a:extLst>
              <a:ext uri="{FF2B5EF4-FFF2-40B4-BE49-F238E27FC236}">
                <a16:creationId xmlns:a16="http://schemas.microsoft.com/office/drawing/2014/main" id="{E62AD48B-08A9-E24C-A331-3C878C302407}"/>
              </a:ext>
            </a:extLst>
          </p:cNvPr>
          <p:cNvSpPr txBox="1"/>
          <p:nvPr/>
        </p:nvSpPr>
        <p:spPr>
          <a:xfrm>
            <a:off x="659758" y="1467998"/>
            <a:ext cx="4109012" cy="3539430"/>
          </a:xfrm>
          <a:prstGeom prst="rect">
            <a:avLst/>
          </a:prstGeom>
          <a:noFill/>
        </p:spPr>
        <p:txBody>
          <a:bodyPr wrap="square" rtlCol="0">
            <a:spAutoFit/>
          </a:bodyPr>
          <a:lstStyle/>
          <a:p>
            <a:pPr algn="just"/>
            <a:r>
              <a:rPr lang="es-PE" sz="1600" dirty="0">
                <a:solidFill>
                  <a:schemeClr val="bg1"/>
                </a:solidFill>
                <a:latin typeface="Arial" panose="020B0604020202020204" pitchFamily="34" charset="0"/>
                <a:cs typeface="Arial" panose="020B0604020202020204" pitchFamily="34" charset="0"/>
              </a:rPr>
              <a:t>El color de la piel en la variedad desnuda podrá ser negro, negro pizarra, negro elefante, negro azulado, toda la gama de grises, bronce, cobre, marrón oscuro en gradiente hasta el rubio claro.</a:t>
            </a:r>
          </a:p>
          <a:p>
            <a:pPr algn="just"/>
            <a:endParaRPr lang="es-PE" sz="1600" dirty="0">
              <a:solidFill>
                <a:schemeClr val="bg1"/>
              </a:solidFill>
              <a:latin typeface="Arial" panose="020B0604020202020204" pitchFamily="34" charset="0"/>
              <a:cs typeface="Arial" panose="020B0604020202020204" pitchFamily="34" charset="0"/>
            </a:endParaRPr>
          </a:p>
          <a:p>
            <a:pPr algn="just"/>
            <a:r>
              <a:rPr lang="es-PE" sz="1600" dirty="0">
                <a:solidFill>
                  <a:schemeClr val="bg1"/>
                </a:solidFill>
                <a:latin typeface="Arial" panose="020B0604020202020204" pitchFamily="34" charset="0"/>
                <a:cs typeface="Arial" panose="020B0604020202020204" pitchFamily="34" charset="0"/>
              </a:rPr>
              <a:t>Todos estos colores pueden ser uniformes o presentar despigmentación en cualquier parte del cuerpo, de preferencia en el pecho, patas y cola, sin embargo, su extensión no deberá superar el 20% de la superficie corporal. En igualdad de otras condiciones se prefieren los colores sólidos.</a:t>
            </a:r>
            <a:endParaRPr lang="es-PE" sz="1600" dirty="0">
              <a:solidFill>
                <a:schemeClr val="bg1"/>
              </a:solidFill>
              <a:latin typeface="Metric Bold" panose="020B0503030202060203" pitchFamily="34" charset="77"/>
            </a:endParaRPr>
          </a:p>
        </p:txBody>
      </p:sp>
      <p:sp>
        <p:nvSpPr>
          <p:cNvPr id="7" name="Rectángulo redondeado 6">
            <a:extLst>
              <a:ext uri="{FF2B5EF4-FFF2-40B4-BE49-F238E27FC236}">
                <a16:creationId xmlns:a16="http://schemas.microsoft.com/office/drawing/2014/main" id="{9140FC5E-E16C-FA47-8DF1-EBF4791EB4E8}"/>
              </a:ext>
            </a:extLst>
          </p:cNvPr>
          <p:cNvSpPr/>
          <p:nvPr/>
        </p:nvSpPr>
        <p:spPr>
          <a:xfrm>
            <a:off x="5626704" y="3121223"/>
            <a:ext cx="1846809" cy="517771"/>
          </a:xfrm>
          <a:prstGeom prst="roundRect">
            <a:avLst/>
          </a:prstGeom>
          <a:solidFill>
            <a:srgbClr val="9C9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ysClr val="windowText" lastClr="000000"/>
              </a:solidFill>
            </a:endParaRPr>
          </a:p>
        </p:txBody>
      </p:sp>
      <p:sp>
        <p:nvSpPr>
          <p:cNvPr id="8" name="CuadroTexto 7">
            <a:extLst>
              <a:ext uri="{FF2B5EF4-FFF2-40B4-BE49-F238E27FC236}">
                <a16:creationId xmlns:a16="http://schemas.microsoft.com/office/drawing/2014/main" id="{3839E072-2C35-174B-B189-3F28C264274C}"/>
              </a:ext>
            </a:extLst>
          </p:cNvPr>
          <p:cNvSpPr txBox="1"/>
          <p:nvPr/>
        </p:nvSpPr>
        <p:spPr>
          <a:xfrm>
            <a:off x="5696606" y="3127598"/>
            <a:ext cx="1707004" cy="523220"/>
          </a:xfrm>
          <a:prstGeom prst="rect">
            <a:avLst/>
          </a:prstGeom>
          <a:noFill/>
        </p:spPr>
        <p:txBody>
          <a:bodyPr wrap="square" rtlCol="0">
            <a:spAutoFit/>
          </a:bodyPr>
          <a:lstStyle/>
          <a:p>
            <a:pPr algn="ctr"/>
            <a:r>
              <a:rPr lang="en-US" sz="1400" dirty="0">
                <a:solidFill>
                  <a:schemeClr val="bg1"/>
                </a:solidFill>
                <a:latin typeface="Swis721 BT" panose="020B0504020202020204" pitchFamily="34" charset="0"/>
              </a:rPr>
              <a:t>SÓLIDO / UNICOLOR</a:t>
            </a:r>
            <a:endParaRPr lang="es-PE" sz="1400" dirty="0">
              <a:solidFill>
                <a:schemeClr val="bg1"/>
              </a:solidFill>
            </a:endParaRPr>
          </a:p>
        </p:txBody>
      </p:sp>
      <p:sp>
        <p:nvSpPr>
          <p:cNvPr id="19" name="Rectángulo redondeado 18">
            <a:extLst>
              <a:ext uri="{FF2B5EF4-FFF2-40B4-BE49-F238E27FC236}">
                <a16:creationId xmlns:a16="http://schemas.microsoft.com/office/drawing/2014/main" id="{A6E7E599-9E1C-B744-9A94-006433986D06}"/>
              </a:ext>
            </a:extLst>
          </p:cNvPr>
          <p:cNvSpPr/>
          <p:nvPr/>
        </p:nvSpPr>
        <p:spPr>
          <a:xfrm>
            <a:off x="7733301" y="3104909"/>
            <a:ext cx="1846809" cy="534085"/>
          </a:xfrm>
          <a:prstGeom prst="roundRect">
            <a:avLst/>
          </a:prstGeom>
          <a:solidFill>
            <a:srgbClr val="9C9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ysClr val="windowText" lastClr="000000"/>
              </a:solidFill>
            </a:endParaRPr>
          </a:p>
        </p:txBody>
      </p:sp>
      <p:sp>
        <p:nvSpPr>
          <p:cNvPr id="20" name="CuadroTexto 19">
            <a:extLst>
              <a:ext uri="{FF2B5EF4-FFF2-40B4-BE49-F238E27FC236}">
                <a16:creationId xmlns:a16="http://schemas.microsoft.com/office/drawing/2014/main" id="{8E9F19CE-95D2-6D46-A6A0-808972E48E24}"/>
              </a:ext>
            </a:extLst>
          </p:cNvPr>
          <p:cNvSpPr txBox="1"/>
          <p:nvPr/>
        </p:nvSpPr>
        <p:spPr>
          <a:xfrm>
            <a:off x="7993090" y="3229407"/>
            <a:ext cx="1327232" cy="307777"/>
          </a:xfrm>
          <a:prstGeom prst="rect">
            <a:avLst/>
          </a:prstGeom>
          <a:noFill/>
        </p:spPr>
        <p:txBody>
          <a:bodyPr wrap="square" rtlCol="0">
            <a:spAutoFit/>
          </a:bodyPr>
          <a:lstStyle/>
          <a:p>
            <a:pPr algn="ctr"/>
            <a:r>
              <a:rPr lang="en-US" sz="1400" dirty="0">
                <a:solidFill>
                  <a:schemeClr val="bg1"/>
                </a:solidFill>
                <a:latin typeface="Swis721 BT" panose="020B0504020202020204" pitchFamily="34" charset="0"/>
              </a:rPr>
              <a:t>BICOLOR</a:t>
            </a:r>
            <a:endParaRPr lang="es-PE" sz="1400" dirty="0">
              <a:solidFill>
                <a:schemeClr val="bg1"/>
              </a:solidFill>
            </a:endParaRPr>
          </a:p>
        </p:txBody>
      </p:sp>
      <p:sp>
        <p:nvSpPr>
          <p:cNvPr id="21" name="Rectángulo redondeado 20">
            <a:extLst>
              <a:ext uri="{FF2B5EF4-FFF2-40B4-BE49-F238E27FC236}">
                <a16:creationId xmlns:a16="http://schemas.microsoft.com/office/drawing/2014/main" id="{6B134F43-B14B-2149-8025-D834E0DB3E95}"/>
              </a:ext>
            </a:extLst>
          </p:cNvPr>
          <p:cNvSpPr/>
          <p:nvPr/>
        </p:nvSpPr>
        <p:spPr>
          <a:xfrm>
            <a:off x="9839898" y="3104909"/>
            <a:ext cx="1846809" cy="540460"/>
          </a:xfrm>
          <a:prstGeom prst="roundRect">
            <a:avLst/>
          </a:prstGeom>
          <a:solidFill>
            <a:srgbClr val="9C9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ysClr val="windowText" lastClr="000000"/>
              </a:solidFill>
            </a:endParaRPr>
          </a:p>
        </p:txBody>
      </p:sp>
      <p:sp>
        <p:nvSpPr>
          <p:cNvPr id="22" name="CuadroTexto 21">
            <a:extLst>
              <a:ext uri="{FF2B5EF4-FFF2-40B4-BE49-F238E27FC236}">
                <a16:creationId xmlns:a16="http://schemas.microsoft.com/office/drawing/2014/main" id="{7FE1E2B2-F229-7B4E-B4C7-096F5DB06450}"/>
              </a:ext>
            </a:extLst>
          </p:cNvPr>
          <p:cNvSpPr txBox="1"/>
          <p:nvPr/>
        </p:nvSpPr>
        <p:spPr>
          <a:xfrm>
            <a:off x="10099687" y="3229407"/>
            <a:ext cx="1327232" cy="307777"/>
          </a:xfrm>
          <a:prstGeom prst="rect">
            <a:avLst/>
          </a:prstGeom>
          <a:noFill/>
        </p:spPr>
        <p:txBody>
          <a:bodyPr wrap="square" rtlCol="0">
            <a:spAutoFit/>
          </a:bodyPr>
          <a:lstStyle/>
          <a:p>
            <a:pPr algn="ctr"/>
            <a:r>
              <a:rPr lang="en-US" sz="1400" dirty="0">
                <a:solidFill>
                  <a:schemeClr val="bg1"/>
                </a:solidFill>
                <a:latin typeface="Swis721 BT" panose="020B0504020202020204" pitchFamily="34" charset="0"/>
              </a:rPr>
              <a:t>TRICOLOR</a:t>
            </a:r>
            <a:endParaRPr lang="es-PE" sz="1400" dirty="0">
              <a:solidFill>
                <a:schemeClr val="bg1"/>
              </a:solidFill>
            </a:endParaRPr>
          </a:p>
        </p:txBody>
      </p:sp>
      <p:sp>
        <p:nvSpPr>
          <p:cNvPr id="23" name="Rectángulo redondeado 22">
            <a:extLst>
              <a:ext uri="{FF2B5EF4-FFF2-40B4-BE49-F238E27FC236}">
                <a16:creationId xmlns:a16="http://schemas.microsoft.com/office/drawing/2014/main" id="{6DAD30D7-1C9C-B544-90CB-5696BD95C9A7}"/>
              </a:ext>
            </a:extLst>
          </p:cNvPr>
          <p:cNvSpPr/>
          <p:nvPr/>
        </p:nvSpPr>
        <p:spPr>
          <a:xfrm>
            <a:off x="6437075" y="6165051"/>
            <a:ext cx="1846809" cy="517771"/>
          </a:xfrm>
          <a:prstGeom prst="roundRect">
            <a:avLst/>
          </a:prstGeom>
          <a:solidFill>
            <a:srgbClr val="9C9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ysClr val="windowText" lastClr="000000"/>
              </a:solidFill>
            </a:endParaRPr>
          </a:p>
        </p:txBody>
      </p:sp>
      <p:sp>
        <p:nvSpPr>
          <p:cNvPr id="24" name="CuadroTexto 23">
            <a:extLst>
              <a:ext uri="{FF2B5EF4-FFF2-40B4-BE49-F238E27FC236}">
                <a16:creationId xmlns:a16="http://schemas.microsoft.com/office/drawing/2014/main" id="{642FFA49-B881-2B40-92ED-481B1A039DDC}"/>
              </a:ext>
            </a:extLst>
          </p:cNvPr>
          <p:cNvSpPr txBox="1"/>
          <p:nvPr/>
        </p:nvSpPr>
        <p:spPr>
          <a:xfrm>
            <a:off x="6696863" y="6270047"/>
            <a:ext cx="1327232" cy="307777"/>
          </a:xfrm>
          <a:prstGeom prst="rect">
            <a:avLst/>
          </a:prstGeom>
          <a:noFill/>
        </p:spPr>
        <p:txBody>
          <a:bodyPr wrap="square" rtlCol="0">
            <a:spAutoFit/>
          </a:bodyPr>
          <a:lstStyle/>
          <a:p>
            <a:pPr algn="ctr"/>
            <a:r>
              <a:rPr lang="en-US" sz="1400" dirty="0">
                <a:solidFill>
                  <a:schemeClr val="bg1"/>
                </a:solidFill>
                <a:latin typeface="Swis721 BT" panose="020B0504020202020204" pitchFamily="34" charset="0"/>
              </a:rPr>
              <a:t>LEONADO</a:t>
            </a:r>
            <a:endParaRPr lang="es-PE" sz="1400" dirty="0">
              <a:solidFill>
                <a:schemeClr val="bg1"/>
              </a:solidFill>
            </a:endParaRPr>
          </a:p>
        </p:txBody>
      </p:sp>
      <p:sp>
        <p:nvSpPr>
          <p:cNvPr id="25" name="Rectángulo redondeado 24">
            <a:extLst>
              <a:ext uri="{FF2B5EF4-FFF2-40B4-BE49-F238E27FC236}">
                <a16:creationId xmlns:a16="http://schemas.microsoft.com/office/drawing/2014/main" id="{A07C1E4D-AD5F-414A-A15A-98B6ED88DE5D}"/>
              </a:ext>
            </a:extLst>
          </p:cNvPr>
          <p:cNvSpPr/>
          <p:nvPr/>
        </p:nvSpPr>
        <p:spPr>
          <a:xfrm>
            <a:off x="8904172" y="6165051"/>
            <a:ext cx="1846809" cy="517771"/>
          </a:xfrm>
          <a:prstGeom prst="roundRect">
            <a:avLst/>
          </a:prstGeom>
          <a:solidFill>
            <a:srgbClr val="9C9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ysClr val="windowText" lastClr="000000"/>
              </a:solidFill>
            </a:endParaRPr>
          </a:p>
        </p:txBody>
      </p:sp>
      <p:sp>
        <p:nvSpPr>
          <p:cNvPr id="26" name="CuadroTexto 25">
            <a:extLst>
              <a:ext uri="{FF2B5EF4-FFF2-40B4-BE49-F238E27FC236}">
                <a16:creationId xmlns:a16="http://schemas.microsoft.com/office/drawing/2014/main" id="{D94A13FC-27AD-6744-9F6B-40FE4DD09E59}"/>
              </a:ext>
            </a:extLst>
          </p:cNvPr>
          <p:cNvSpPr txBox="1"/>
          <p:nvPr/>
        </p:nvSpPr>
        <p:spPr>
          <a:xfrm>
            <a:off x="9163960" y="6270047"/>
            <a:ext cx="1327232" cy="307777"/>
          </a:xfrm>
          <a:prstGeom prst="rect">
            <a:avLst/>
          </a:prstGeom>
          <a:noFill/>
        </p:spPr>
        <p:txBody>
          <a:bodyPr wrap="square" rtlCol="0">
            <a:spAutoFit/>
          </a:bodyPr>
          <a:lstStyle/>
          <a:p>
            <a:pPr algn="ctr"/>
            <a:r>
              <a:rPr lang="en-US" sz="1400" dirty="0">
                <a:solidFill>
                  <a:schemeClr val="bg1"/>
                </a:solidFill>
                <a:latin typeface="Swis721 BT" panose="020B0504020202020204" pitchFamily="34" charset="0"/>
              </a:rPr>
              <a:t>AGUTÍ</a:t>
            </a:r>
            <a:endParaRPr lang="es-PE" sz="1400" dirty="0">
              <a:solidFill>
                <a:schemeClr val="bg1"/>
              </a:solidFill>
            </a:endParaRPr>
          </a:p>
        </p:txBody>
      </p:sp>
      <p:sp>
        <p:nvSpPr>
          <p:cNvPr id="16" name="CuadroTexto 15">
            <a:extLst>
              <a:ext uri="{FF2B5EF4-FFF2-40B4-BE49-F238E27FC236}">
                <a16:creationId xmlns:a16="http://schemas.microsoft.com/office/drawing/2014/main" id="{AEED08E7-813F-DD40-A91D-03B2830FDFF6}"/>
              </a:ext>
            </a:extLst>
          </p:cNvPr>
          <p:cNvSpPr txBox="1"/>
          <p:nvPr/>
        </p:nvSpPr>
        <p:spPr>
          <a:xfrm>
            <a:off x="5626704" y="509208"/>
            <a:ext cx="6125456" cy="400110"/>
          </a:xfrm>
          <a:prstGeom prst="rect">
            <a:avLst/>
          </a:prstGeom>
          <a:noFill/>
        </p:spPr>
        <p:txBody>
          <a:bodyPr wrap="square" rtlCol="0">
            <a:spAutoFit/>
          </a:bodyPr>
          <a:lstStyle/>
          <a:p>
            <a:r>
              <a:rPr lang="en-US" sz="2000" b="1" dirty="0" err="1">
                <a:solidFill>
                  <a:srgbClr val="9C9154"/>
                </a:solidFill>
                <a:latin typeface="Swis721 BT" panose="020B0504020202020204" pitchFamily="34" charset="0"/>
              </a:rPr>
              <a:t>Ejemplos</a:t>
            </a:r>
            <a:r>
              <a:rPr lang="en-US" sz="2000" b="1" dirty="0">
                <a:solidFill>
                  <a:srgbClr val="9C9154"/>
                </a:solidFill>
                <a:latin typeface="Swis721 BT" panose="020B0504020202020204" pitchFamily="34" charset="0"/>
              </a:rPr>
              <a:t> de </a:t>
            </a:r>
            <a:r>
              <a:rPr lang="en-US" sz="2000" b="1" dirty="0" err="1">
                <a:solidFill>
                  <a:srgbClr val="9C9154"/>
                </a:solidFill>
                <a:latin typeface="Swis721 BT" panose="020B0504020202020204" pitchFamily="34" charset="0"/>
              </a:rPr>
              <a:t>colores</a:t>
            </a:r>
            <a:r>
              <a:rPr lang="en-US" sz="2000" b="1" dirty="0">
                <a:solidFill>
                  <a:srgbClr val="9C9154"/>
                </a:solidFill>
                <a:latin typeface="Swis721 BT" panose="020B0504020202020204" pitchFamily="34" charset="0"/>
              </a:rPr>
              <a:t> de </a:t>
            </a:r>
            <a:r>
              <a:rPr lang="en-US" sz="2000" b="1" dirty="0" err="1">
                <a:solidFill>
                  <a:srgbClr val="9C9154"/>
                </a:solidFill>
                <a:latin typeface="Swis721 BT" panose="020B0504020202020204" pitchFamily="34" charset="0"/>
              </a:rPr>
              <a:t>variedad</a:t>
            </a:r>
            <a:r>
              <a:rPr lang="en-US" sz="2000" b="1" dirty="0">
                <a:solidFill>
                  <a:srgbClr val="9C9154"/>
                </a:solidFill>
                <a:latin typeface="Swis721 BT" panose="020B0504020202020204" pitchFamily="34" charset="0"/>
              </a:rPr>
              <a:t> con </a:t>
            </a:r>
            <a:r>
              <a:rPr lang="en-US" sz="2000" b="1" dirty="0" err="1">
                <a:solidFill>
                  <a:srgbClr val="9C9154"/>
                </a:solidFill>
                <a:latin typeface="Swis721 BT" panose="020B0504020202020204" pitchFamily="34" charset="0"/>
              </a:rPr>
              <a:t>pelo</a:t>
            </a:r>
            <a:endParaRPr lang="es-PE" sz="2000" b="1" dirty="0">
              <a:solidFill>
                <a:srgbClr val="9C9154"/>
              </a:solidFill>
            </a:endParaRPr>
          </a:p>
        </p:txBody>
      </p:sp>
    </p:spTree>
    <p:extLst>
      <p:ext uri="{BB962C8B-B14F-4D97-AF65-F5344CB8AC3E}">
        <p14:creationId xmlns:p14="http://schemas.microsoft.com/office/powerpoint/2010/main" val="1523886243"/>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AD943E8-CF62-264E-9E24-D7D7914BADF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3250" y="-59371"/>
            <a:ext cx="12437650" cy="6976744"/>
          </a:xfrm>
          <a:prstGeom prst="rect">
            <a:avLst/>
          </a:prstGeom>
        </p:spPr>
      </p:pic>
      <p:sp>
        <p:nvSpPr>
          <p:cNvPr id="3" name="CuadroTexto 2">
            <a:extLst>
              <a:ext uri="{FF2B5EF4-FFF2-40B4-BE49-F238E27FC236}">
                <a16:creationId xmlns:a16="http://schemas.microsoft.com/office/drawing/2014/main" id="{E970D5BB-B202-FD43-9FF1-50288D198326}"/>
              </a:ext>
            </a:extLst>
          </p:cNvPr>
          <p:cNvSpPr txBox="1"/>
          <p:nvPr/>
        </p:nvSpPr>
        <p:spPr>
          <a:xfrm>
            <a:off x="3345083" y="2410202"/>
            <a:ext cx="5501831" cy="523220"/>
          </a:xfrm>
          <a:prstGeom prst="rect">
            <a:avLst/>
          </a:prstGeom>
          <a:noFill/>
        </p:spPr>
        <p:txBody>
          <a:bodyPr wrap="square" rtlCol="0">
            <a:spAutoFit/>
          </a:bodyPr>
          <a:lstStyle/>
          <a:p>
            <a:pPr algn="ctr"/>
            <a:r>
              <a:rPr lang="es-PE" sz="2800" b="1" dirty="0">
                <a:solidFill>
                  <a:schemeClr val="bg1"/>
                </a:solidFill>
                <a:latin typeface="Arial" panose="020B0604020202020204" pitchFamily="34" charset="0"/>
                <a:cs typeface="Arial" panose="020B0604020202020204" pitchFamily="34" charset="0"/>
              </a:rPr>
              <a:t>Tamaño</a:t>
            </a:r>
          </a:p>
        </p:txBody>
      </p:sp>
      <p:sp>
        <p:nvSpPr>
          <p:cNvPr id="5" name="CuadroTexto 4">
            <a:extLst>
              <a:ext uri="{FF2B5EF4-FFF2-40B4-BE49-F238E27FC236}">
                <a16:creationId xmlns:a16="http://schemas.microsoft.com/office/drawing/2014/main" id="{D6DE5D0C-EF0D-3443-B05F-8ABD25DD3758}"/>
              </a:ext>
            </a:extLst>
          </p:cNvPr>
          <p:cNvSpPr txBox="1"/>
          <p:nvPr/>
        </p:nvSpPr>
        <p:spPr>
          <a:xfrm>
            <a:off x="2571508" y="2898697"/>
            <a:ext cx="7048981" cy="338554"/>
          </a:xfrm>
          <a:prstGeom prst="rect">
            <a:avLst/>
          </a:prstGeom>
          <a:noFill/>
        </p:spPr>
        <p:txBody>
          <a:bodyPr wrap="square" rtlCol="0">
            <a:spAutoFit/>
          </a:bodyPr>
          <a:lstStyle/>
          <a:p>
            <a:pPr algn="ctr"/>
            <a:r>
              <a:rPr lang="es-PE" sz="1600" dirty="0">
                <a:solidFill>
                  <a:schemeClr val="bg1"/>
                </a:solidFill>
                <a:latin typeface="Arial" panose="020B0604020202020204" pitchFamily="34" charset="0"/>
                <a:cs typeface="Arial" panose="020B0604020202020204" pitchFamily="34" charset="0"/>
              </a:rPr>
              <a:t>Existen tres tipos de tamaños para machos y hembras.</a:t>
            </a:r>
          </a:p>
        </p:txBody>
      </p:sp>
      <p:sp>
        <p:nvSpPr>
          <p:cNvPr id="6" name="CuadroTexto 5">
            <a:extLst>
              <a:ext uri="{FF2B5EF4-FFF2-40B4-BE49-F238E27FC236}">
                <a16:creationId xmlns:a16="http://schemas.microsoft.com/office/drawing/2014/main" id="{6BF70969-7733-354B-A93B-0F575E6AFA72}"/>
              </a:ext>
            </a:extLst>
          </p:cNvPr>
          <p:cNvSpPr txBox="1"/>
          <p:nvPr/>
        </p:nvSpPr>
        <p:spPr>
          <a:xfrm>
            <a:off x="2286964" y="5079632"/>
            <a:ext cx="2116238" cy="338554"/>
          </a:xfrm>
          <a:prstGeom prst="rect">
            <a:avLst/>
          </a:prstGeom>
          <a:noFill/>
        </p:spPr>
        <p:txBody>
          <a:bodyPr wrap="square" rtlCol="0">
            <a:spAutoFit/>
          </a:bodyPr>
          <a:lstStyle/>
          <a:p>
            <a:pPr algn="ctr"/>
            <a:r>
              <a:rPr lang="es-PE" sz="1600" b="1" dirty="0">
                <a:solidFill>
                  <a:schemeClr val="bg1"/>
                </a:solidFill>
                <a:latin typeface="Arial" panose="020B0604020202020204" pitchFamily="34" charset="0"/>
                <a:cs typeface="Arial" panose="020B0604020202020204" pitchFamily="34" charset="0"/>
              </a:rPr>
              <a:t>PEQUEÑO</a:t>
            </a:r>
          </a:p>
        </p:txBody>
      </p:sp>
      <p:sp>
        <p:nvSpPr>
          <p:cNvPr id="7" name="CuadroTexto 6">
            <a:extLst>
              <a:ext uri="{FF2B5EF4-FFF2-40B4-BE49-F238E27FC236}">
                <a16:creationId xmlns:a16="http://schemas.microsoft.com/office/drawing/2014/main" id="{0DA6A733-43D3-6F4E-BA98-DD1927328EAC}"/>
              </a:ext>
            </a:extLst>
          </p:cNvPr>
          <p:cNvSpPr txBox="1"/>
          <p:nvPr/>
        </p:nvSpPr>
        <p:spPr>
          <a:xfrm>
            <a:off x="5067456" y="5079632"/>
            <a:ext cx="2116238" cy="338554"/>
          </a:xfrm>
          <a:prstGeom prst="rect">
            <a:avLst/>
          </a:prstGeom>
          <a:noFill/>
        </p:spPr>
        <p:txBody>
          <a:bodyPr wrap="square" rtlCol="0">
            <a:spAutoFit/>
          </a:bodyPr>
          <a:lstStyle/>
          <a:p>
            <a:pPr algn="ctr"/>
            <a:r>
              <a:rPr lang="es-PE" sz="1600" b="1" dirty="0">
                <a:solidFill>
                  <a:schemeClr val="bg1"/>
                </a:solidFill>
                <a:latin typeface="Arial" panose="020B0604020202020204" pitchFamily="34" charset="0"/>
                <a:cs typeface="Arial" panose="020B0604020202020204" pitchFamily="34" charset="0"/>
              </a:rPr>
              <a:t>MEDIANO</a:t>
            </a:r>
          </a:p>
        </p:txBody>
      </p:sp>
      <p:sp>
        <p:nvSpPr>
          <p:cNvPr id="8" name="CuadroTexto 7">
            <a:extLst>
              <a:ext uri="{FF2B5EF4-FFF2-40B4-BE49-F238E27FC236}">
                <a16:creationId xmlns:a16="http://schemas.microsoft.com/office/drawing/2014/main" id="{0DEBA952-8559-854F-8BDC-E6D03CF32F97}"/>
              </a:ext>
            </a:extLst>
          </p:cNvPr>
          <p:cNvSpPr txBox="1"/>
          <p:nvPr/>
        </p:nvSpPr>
        <p:spPr>
          <a:xfrm>
            <a:off x="7884987" y="5079632"/>
            <a:ext cx="1923853" cy="338554"/>
          </a:xfrm>
          <a:prstGeom prst="rect">
            <a:avLst/>
          </a:prstGeom>
          <a:noFill/>
        </p:spPr>
        <p:txBody>
          <a:bodyPr wrap="square" rtlCol="0">
            <a:spAutoFit/>
          </a:bodyPr>
          <a:lstStyle/>
          <a:p>
            <a:pPr algn="ctr"/>
            <a:r>
              <a:rPr lang="es-PE" sz="1600" b="1" dirty="0">
                <a:solidFill>
                  <a:schemeClr val="bg1"/>
                </a:solidFill>
                <a:latin typeface="Arial" panose="020B0604020202020204" pitchFamily="34" charset="0"/>
                <a:cs typeface="Arial" panose="020B0604020202020204" pitchFamily="34" charset="0"/>
              </a:rPr>
              <a:t>GRANDE</a:t>
            </a:r>
          </a:p>
        </p:txBody>
      </p:sp>
      <p:sp>
        <p:nvSpPr>
          <p:cNvPr id="2" name="CuadroTexto 1">
            <a:extLst>
              <a:ext uri="{FF2B5EF4-FFF2-40B4-BE49-F238E27FC236}">
                <a16:creationId xmlns:a16="http://schemas.microsoft.com/office/drawing/2014/main" id="{E5B2A318-44CC-1149-8A06-0B0A561EE7E6}"/>
              </a:ext>
            </a:extLst>
          </p:cNvPr>
          <p:cNvSpPr txBox="1"/>
          <p:nvPr/>
        </p:nvSpPr>
        <p:spPr>
          <a:xfrm>
            <a:off x="2658036" y="5390669"/>
            <a:ext cx="1374094" cy="338554"/>
          </a:xfrm>
          <a:prstGeom prst="rect">
            <a:avLst/>
          </a:prstGeom>
          <a:noFill/>
        </p:spPr>
        <p:txBody>
          <a:bodyPr wrap="none" rtlCol="0">
            <a:spAutoFit/>
          </a:bodyPr>
          <a:lstStyle/>
          <a:p>
            <a:r>
              <a:rPr lang="fr-FR" sz="1600" dirty="0">
                <a:solidFill>
                  <a:schemeClr val="bg1"/>
                </a:solidFill>
                <a:latin typeface="Arial" panose="020B0604020202020204" pitchFamily="34" charset="0"/>
                <a:cs typeface="Arial" panose="020B0604020202020204" pitchFamily="34" charset="0"/>
              </a:rPr>
              <a:t>25 - 40 </a:t>
            </a:r>
            <a:r>
              <a:rPr lang="fr-FR" sz="1600" dirty="0" err="1">
                <a:solidFill>
                  <a:schemeClr val="bg1"/>
                </a:solidFill>
                <a:latin typeface="Arial" panose="020B0604020202020204" pitchFamily="34" charset="0"/>
                <a:cs typeface="Arial" panose="020B0604020202020204" pitchFamily="34" charset="0"/>
              </a:rPr>
              <a:t>cms</a:t>
            </a:r>
            <a:r>
              <a:rPr lang="fr-FR" sz="1600" dirty="0">
                <a:solidFill>
                  <a:schemeClr val="bg1"/>
                </a:solidFill>
                <a:latin typeface="Arial" panose="020B0604020202020204" pitchFamily="34" charset="0"/>
                <a:cs typeface="Arial" panose="020B0604020202020204" pitchFamily="34" charset="0"/>
              </a:rPr>
              <a:t>. </a:t>
            </a:r>
            <a:endParaRPr lang="es-PE" sz="1600" dirty="0">
              <a:solidFill>
                <a:schemeClr val="bg1"/>
              </a:solidFill>
              <a:latin typeface="Arial" panose="020B0604020202020204" pitchFamily="34" charset="0"/>
              <a:cs typeface="Arial" panose="020B0604020202020204" pitchFamily="34" charset="0"/>
            </a:endParaRPr>
          </a:p>
        </p:txBody>
      </p:sp>
      <p:sp>
        <p:nvSpPr>
          <p:cNvPr id="9" name="CuadroTexto 8">
            <a:extLst>
              <a:ext uri="{FF2B5EF4-FFF2-40B4-BE49-F238E27FC236}">
                <a16:creationId xmlns:a16="http://schemas.microsoft.com/office/drawing/2014/main" id="{CE584F5C-D1FA-2941-98DA-F484CF4EFE44}"/>
              </a:ext>
            </a:extLst>
          </p:cNvPr>
          <p:cNvSpPr txBox="1"/>
          <p:nvPr/>
        </p:nvSpPr>
        <p:spPr>
          <a:xfrm>
            <a:off x="5438528" y="5390669"/>
            <a:ext cx="1374094" cy="338554"/>
          </a:xfrm>
          <a:prstGeom prst="rect">
            <a:avLst/>
          </a:prstGeom>
          <a:noFill/>
        </p:spPr>
        <p:txBody>
          <a:bodyPr wrap="none" rtlCol="0">
            <a:spAutoFit/>
          </a:bodyPr>
          <a:lstStyle/>
          <a:p>
            <a:r>
              <a:rPr lang="fr-FR" sz="1600" dirty="0">
                <a:solidFill>
                  <a:schemeClr val="bg1"/>
                </a:solidFill>
                <a:latin typeface="Arial" panose="020B0604020202020204" pitchFamily="34" charset="0"/>
                <a:cs typeface="Arial" panose="020B0604020202020204" pitchFamily="34" charset="0"/>
              </a:rPr>
              <a:t>41 - 50 </a:t>
            </a:r>
            <a:r>
              <a:rPr lang="fr-FR" sz="1600" dirty="0" err="1">
                <a:solidFill>
                  <a:schemeClr val="bg1"/>
                </a:solidFill>
                <a:latin typeface="Arial" panose="020B0604020202020204" pitchFamily="34" charset="0"/>
                <a:cs typeface="Arial" panose="020B0604020202020204" pitchFamily="34" charset="0"/>
              </a:rPr>
              <a:t>cms</a:t>
            </a:r>
            <a:r>
              <a:rPr lang="fr-FR" sz="1600" dirty="0">
                <a:solidFill>
                  <a:schemeClr val="bg1"/>
                </a:solidFill>
                <a:latin typeface="Arial" panose="020B0604020202020204" pitchFamily="34" charset="0"/>
                <a:cs typeface="Arial" panose="020B0604020202020204" pitchFamily="34" charset="0"/>
              </a:rPr>
              <a:t>. </a:t>
            </a:r>
            <a:endParaRPr lang="es-PE" sz="1600" dirty="0">
              <a:solidFill>
                <a:schemeClr val="bg1"/>
              </a:solidFill>
              <a:latin typeface="Arial" panose="020B0604020202020204" pitchFamily="34" charset="0"/>
              <a:cs typeface="Arial" panose="020B0604020202020204" pitchFamily="34" charset="0"/>
            </a:endParaRPr>
          </a:p>
        </p:txBody>
      </p:sp>
      <p:sp>
        <p:nvSpPr>
          <p:cNvPr id="10" name="CuadroTexto 9">
            <a:extLst>
              <a:ext uri="{FF2B5EF4-FFF2-40B4-BE49-F238E27FC236}">
                <a16:creationId xmlns:a16="http://schemas.microsoft.com/office/drawing/2014/main" id="{B794F7E1-9304-6C40-98D9-310B5DBCFE6E}"/>
              </a:ext>
            </a:extLst>
          </p:cNvPr>
          <p:cNvSpPr txBox="1"/>
          <p:nvPr/>
        </p:nvSpPr>
        <p:spPr>
          <a:xfrm>
            <a:off x="8159866" y="5384902"/>
            <a:ext cx="1374094" cy="338554"/>
          </a:xfrm>
          <a:prstGeom prst="rect">
            <a:avLst/>
          </a:prstGeom>
          <a:noFill/>
        </p:spPr>
        <p:txBody>
          <a:bodyPr wrap="none" rtlCol="0">
            <a:spAutoFit/>
          </a:bodyPr>
          <a:lstStyle/>
          <a:p>
            <a:r>
              <a:rPr lang="fr-FR" sz="1600" dirty="0">
                <a:solidFill>
                  <a:schemeClr val="bg1"/>
                </a:solidFill>
                <a:latin typeface="Arial" panose="020B0604020202020204" pitchFamily="34" charset="0"/>
                <a:cs typeface="Arial" panose="020B0604020202020204" pitchFamily="34" charset="0"/>
              </a:rPr>
              <a:t>51 - 65 </a:t>
            </a:r>
            <a:r>
              <a:rPr lang="fr-FR" sz="1600" dirty="0" err="1">
                <a:solidFill>
                  <a:schemeClr val="bg1"/>
                </a:solidFill>
                <a:latin typeface="Arial" panose="020B0604020202020204" pitchFamily="34" charset="0"/>
                <a:cs typeface="Arial" panose="020B0604020202020204" pitchFamily="34" charset="0"/>
              </a:rPr>
              <a:t>cms</a:t>
            </a:r>
            <a:r>
              <a:rPr lang="fr-FR" sz="1600" dirty="0">
                <a:solidFill>
                  <a:schemeClr val="bg1"/>
                </a:solidFill>
                <a:latin typeface="Arial" panose="020B0604020202020204" pitchFamily="34" charset="0"/>
                <a:cs typeface="Arial" panose="020B0604020202020204" pitchFamily="34" charset="0"/>
              </a:rPr>
              <a:t>. </a:t>
            </a:r>
            <a:endParaRPr lang="es-PE" sz="1600" dirty="0">
              <a:solidFill>
                <a:schemeClr val="bg1"/>
              </a:solidFill>
              <a:latin typeface="Arial" panose="020B0604020202020204" pitchFamily="34" charset="0"/>
              <a:cs typeface="Arial" panose="020B0604020202020204" pitchFamily="34" charset="0"/>
            </a:endParaRPr>
          </a:p>
        </p:txBody>
      </p:sp>
      <p:sp>
        <p:nvSpPr>
          <p:cNvPr id="11" name="CuadroTexto 10">
            <a:extLst>
              <a:ext uri="{FF2B5EF4-FFF2-40B4-BE49-F238E27FC236}">
                <a16:creationId xmlns:a16="http://schemas.microsoft.com/office/drawing/2014/main" id="{48A57C69-6BC2-2D43-91E2-77D69B4C020D}"/>
              </a:ext>
            </a:extLst>
          </p:cNvPr>
          <p:cNvSpPr txBox="1"/>
          <p:nvPr/>
        </p:nvSpPr>
        <p:spPr>
          <a:xfrm>
            <a:off x="9713272" y="129575"/>
            <a:ext cx="2177199" cy="246221"/>
          </a:xfrm>
          <a:prstGeom prst="rect">
            <a:avLst/>
          </a:prstGeom>
          <a:noFill/>
        </p:spPr>
        <p:txBody>
          <a:bodyPr wrap="none" rtlCol="0">
            <a:spAutoFit/>
          </a:bodyPr>
          <a:lstStyle/>
          <a:p>
            <a:r>
              <a:rPr lang="es-PE" sz="1000" dirty="0">
                <a:solidFill>
                  <a:schemeClr val="bg1"/>
                </a:solidFill>
                <a:latin typeface="Arial" panose="020B0604020202020204" pitchFamily="34" charset="0"/>
                <a:cs typeface="Arial" panose="020B0604020202020204" pitchFamily="34" charset="0"/>
              </a:rPr>
              <a:t>Fotografía: Valeria Kablova (Rusia)</a:t>
            </a:r>
          </a:p>
        </p:txBody>
      </p:sp>
    </p:spTree>
    <p:extLst>
      <p:ext uri="{BB962C8B-B14F-4D97-AF65-F5344CB8AC3E}">
        <p14:creationId xmlns:p14="http://schemas.microsoft.com/office/powerpoint/2010/main" val="980414213"/>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AD943E8-CF62-264E-9E24-D7D7914BADF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1600" y="-56991"/>
            <a:ext cx="12382500" cy="6945809"/>
          </a:xfrm>
          <a:prstGeom prst="rect">
            <a:avLst/>
          </a:prstGeom>
        </p:spPr>
      </p:pic>
      <p:sp>
        <p:nvSpPr>
          <p:cNvPr id="3" name="CuadroTexto 2">
            <a:extLst>
              <a:ext uri="{FF2B5EF4-FFF2-40B4-BE49-F238E27FC236}">
                <a16:creationId xmlns:a16="http://schemas.microsoft.com/office/drawing/2014/main" id="{80CB5705-A641-9F41-9737-C9720F5A3AD1}"/>
              </a:ext>
            </a:extLst>
          </p:cNvPr>
          <p:cNvSpPr txBox="1"/>
          <p:nvPr/>
        </p:nvSpPr>
        <p:spPr>
          <a:xfrm>
            <a:off x="419745" y="540179"/>
            <a:ext cx="5501831" cy="523220"/>
          </a:xfrm>
          <a:prstGeom prst="rect">
            <a:avLst/>
          </a:prstGeom>
          <a:noFill/>
        </p:spPr>
        <p:txBody>
          <a:bodyPr wrap="square" rtlCol="0">
            <a:spAutoFit/>
          </a:bodyPr>
          <a:lstStyle/>
          <a:p>
            <a:r>
              <a:rPr lang="es-PE" sz="2800" b="1" dirty="0">
                <a:solidFill>
                  <a:schemeClr val="bg1"/>
                </a:solidFill>
                <a:latin typeface="Arial" panose="020B0604020202020204" pitchFamily="34" charset="0"/>
                <a:cs typeface="Arial" panose="020B0604020202020204" pitchFamily="34" charset="0"/>
              </a:rPr>
              <a:t>Peso</a:t>
            </a:r>
          </a:p>
        </p:txBody>
      </p:sp>
      <p:sp>
        <p:nvSpPr>
          <p:cNvPr id="5" name="CuadroTexto 4">
            <a:extLst>
              <a:ext uri="{FF2B5EF4-FFF2-40B4-BE49-F238E27FC236}">
                <a16:creationId xmlns:a16="http://schemas.microsoft.com/office/drawing/2014/main" id="{6819B8C3-ABB6-C148-AAD0-E4B3B84A2723}"/>
              </a:ext>
            </a:extLst>
          </p:cNvPr>
          <p:cNvSpPr txBox="1"/>
          <p:nvPr/>
        </p:nvSpPr>
        <p:spPr>
          <a:xfrm>
            <a:off x="757661" y="1455298"/>
            <a:ext cx="4131839" cy="2308324"/>
          </a:xfrm>
          <a:prstGeom prst="rect">
            <a:avLst/>
          </a:prstGeom>
          <a:noFill/>
        </p:spPr>
        <p:txBody>
          <a:bodyPr wrap="square" rtlCol="0">
            <a:spAutoFit/>
          </a:bodyPr>
          <a:lstStyle/>
          <a:p>
            <a:pPr algn="just"/>
            <a:r>
              <a:rPr lang="es-PE" sz="1600" dirty="0">
                <a:solidFill>
                  <a:schemeClr val="bg1"/>
                </a:solidFill>
                <a:latin typeface="Arial" panose="020B0604020202020204" pitchFamily="34" charset="0"/>
                <a:cs typeface="Arial" panose="020B0604020202020204" pitchFamily="34" charset="0"/>
              </a:rPr>
              <a:t>El peso está en relación con los tres tamaños para los machos y para las hembras.</a:t>
            </a:r>
          </a:p>
          <a:p>
            <a:pPr algn="just"/>
            <a:endParaRPr lang="fr-FR" sz="1600" dirty="0">
              <a:solidFill>
                <a:schemeClr val="bg1"/>
              </a:solidFill>
              <a:latin typeface="Arial" panose="020B0604020202020204" pitchFamily="34" charset="0"/>
              <a:cs typeface="Arial" panose="020B0604020202020204" pitchFamily="34" charset="0"/>
            </a:endParaRPr>
          </a:p>
          <a:p>
            <a:pPr algn="just"/>
            <a:r>
              <a:rPr lang="es-PE" sz="1600" b="1" dirty="0">
                <a:solidFill>
                  <a:schemeClr val="bg1"/>
                </a:solidFill>
                <a:latin typeface="Arial" panose="020B0604020202020204" pitchFamily="34" charset="0"/>
                <a:cs typeface="Arial" panose="020B0604020202020204" pitchFamily="34" charset="0"/>
              </a:rPr>
              <a:t>Pequeño:</a:t>
            </a:r>
            <a:r>
              <a:rPr lang="es-PE" sz="1600" dirty="0">
                <a:solidFill>
                  <a:schemeClr val="bg1"/>
                </a:solidFill>
                <a:latin typeface="Arial" panose="020B0604020202020204" pitchFamily="34" charset="0"/>
                <a:cs typeface="Arial" panose="020B0604020202020204" pitchFamily="34" charset="0"/>
              </a:rPr>
              <a:t> 4 - 8 kg. Aprox.</a:t>
            </a:r>
          </a:p>
          <a:p>
            <a:pPr algn="just"/>
            <a:endParaRPr lang="es-PE" sz="1600" dirty="0">
              <a:solidFill>
                <a:schemeClr val="bg1"/>
              </a:solidFill>
              <a:latin typeface="Arial" panose="020B0604020202020204" pitchFamily="34" charset="0"/>
              <a:cs typeface="Arial" panose="020B0604020202020204" pitchFamily="34" charset="0"/>
            </a:endParaRPr>
          </a:p>
          <a:p>
            <a:pPr algn="just"/>
            <a:r>
              <a:rPr lang="es-PE" sz="1600" b="1" dirty="0">
                <a:solidFill>
                  <a:schemeClr val="bg1"/>
                </a:solidFill>
                <a:latin typeface="Arial" panose="020B0604020202020204" pitchFamily="34" charset="0"/>
                <a:cs typeface="Arial" panose="020B0604020202020204" pitchFamily="34" charset="0"/>
              </a:rPr>
              <a:t>Mediano: </a:t>
            </a:r>
            <a:r>
              <a:rPr lang="es-PE" sz="1600" dirty="0">
                <a:solidFill>
                  <a:schemeClr val="bg1"/>
                </a:solidFill>
                <a:latin typeface="Arial" panose="020B0604020202020204" pitchFamily="34" charset="0"/>
                <a:cs typeface="Arial" panose="020B0604020202020204" pitchFamily="34" charset="0"/>
              </a:rPr>
              <a:t>8 - 12 kg. Aprox.</a:t>
            </a:r>
          </a:p>
          <a:p>
            <a:pPr algn="just"/>
            <a:endParaRPr lang="es-PE" sz="1600" dirty="0">
              <a:solidFill>
                <a:schemeClr val="bg1"/>
              </a:solidFill>
              <a:latin typeface="Arial" panose="020B0604020202020204" pitchFamily="34" charset="0"/>
              <a:cs typeface="Arial" panose="020B0604020202020204" pitchFamily="34" charset="0"/>
            </a:endParaRPr>
          </a:p>
          <a:p>
            <a:pPr algn="just"/>
            <a:r>
              <a:rPr lang="es-PE" sz="1600" b="1" dirty="0">
                <a:solidFill>
                  <a:schemeClr val="bg1"/>
                </a:solidFill>
                <a:latin typeface="Arial" panose="020B0604020202020204" pitchFamily="34" charset="0"/>
                <a:cs typeface="Arial" panose="020B0604020202020204" pitchFamily="34" charset="0"/>
              </a:rPr>
              <a:t>Grande:</a:t>
            </a:r>
            <a:r>
              <a:rPr lang="es-PE" sz="1600" dirty="0">
                <a:solidFill>
                  <a:schemeClr val="bg1"/>
                </a:solidFill>
                <a:latin typeface="Arial" panose="020B0604020202020204" pitchFamily="34" charset="0"/>
                <a:cs typeface="Arial" panose="020B0604020202020204" pitchFamily="34" charset="0"/>
              </a:rPr>
              <a:t> 12 - 25 kg. Aprox. </a:t>
            </a:r>
            <a:endParaRPr lang="es-PE" sz="1600" dirty="0">
              <a:solidFill>
                <a:schemeClr val="bg1"/>
              </a:solidFill>
              <a:latin typeface="Metric Bold" panose="020B0503030202060203" pitchFamily="34" charset="77"/>
            </a:endParaRPr>
          </a:p>
        </p:txBody>
      </p:sp>
    </p:spTree>
    <p:extLst>
      <p:ext uri="{BB962C8B-B14F-4D97-AF65-F5344CB8AC3E}">
        <p14:creationId xmlns:p14="http://schemas.microsoft.com/office/powerpoint/2010/main" val="882114751"/>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AD943E8-CF62-264E-9E24-D7D7914BADF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402" y="-28283"/>
            <a:ext cx="12326804" cy="6914566"/>
          </a:xfrm>
          <a:prstGeom prst="rect">
            <a:avLst/>
          </a:prstGeom>
        </p:spPr>
      </p:pic>
      <p:sp>
        <p:nvSpPr>
          <p:cNvPr id="3" name="CuadroTexto 2">
            <a:extLst>
              <a:ext uri="{FF2B5EF4-FFF2-40B4-BE49-F238E27FC236}">
                <a16:creationId xmlns:a16="http://schemas.microsoft.com/office/drawing/2014/main" id="{D1447EEB-4C5A-374B-B171-963652E54D3E}"/>
              </a:ext>
            </a:extLst>
          </p:cNvPr>
          <p:cNvSpPr txBox="1"/>
          <p:nvPr/>
        </p:nvSpPr>
        <p:spPr>
          <a:xfrm>
            <a:off x="2951545" y="4345999"/>
            <a:ext cx="5501831" cy="523220"/>
          </a:xfrm>
          <a:prstGeom prst="rect">
            <a:avLst/>
          </a:prstGeom>
          <a:noFill/>
        </p:spPr>
        <p:txBody>
          <a:bodyPr wrap="square" rtlCol="0">
            <a:spAutoFit/>
          </a:bodyPr>
          <a:lstStyle/>
          <a:p>
            <a:pPr algn="ctr"/>
            <a:r>
              <a:rPr lang="es-PE" sz="2800" b="1" dirty="0">
                <a:solidFill>
                  <a:schemeClr val="bg1"/>
                </a:solidFill>
                <a:latin typeface="Arial" panose="020B0604020202020204" pitchFamily="34" charset="0"/>
                <a:cs typeface="Arial" panose="020B0604020202020204" pitchFamily="34" charset="0"/>
              </a:rPr>
              <a:t>Faltas</a:t>
            </a:r>
          </a:p>
        </p:txBody>
      </p:sp>
      <p:sp>
        <p:nvSpPr>
          <p:cNvPr id="5" name="CuadroTexto 4">
            <a:extLst>
              <a:ext uri="{FF2B5EF4-FFF2-40B4-BE49-F238E27FC236}">
                <a16:creationId xmlns:a16="http://schemas.microsoft.com/office/drawing/2014/main" id="{AB5B2E39-2C79-864C-B11D-C9E3B5CFFAF6}"/>
              </a:ext>
            </a:extLst>
          </p:cNvPr>
          <p:cNvSpPr txBox="1"/>
          <p:nvPr/>
        </p:nvSpPr>
        <p:spPr>
          <a:xfrm>
            <a:off x="1832656" y="4869219"/>
            <a:ext cx="7739608" cy="830997"/>
          </a:xfrm>
          <a:prstGeom prst="rect">
            <a:avLst/>
          </a:prstGeom>
          <a:noFill/>
        </p:spPr>
        <p:txBody>
          <a:bodyPr wrap="square" rtlCol="0">
            <a:spAutoFit/>
          </a:bodyPr>
          <a:lstStyle/>
          <a:p>
            <a:pPr algn="ctr"/>
            <a:r>
              <a:rPr lang="es-PE" sz="1600" dirty="0">
                <a:solidFill>
                  <a:schemeClr val="bg1"/>
                </a:solidFill>
                <a:latin typeface="Arial" panose="020B0604020202020204" pitchFamily="34" charset="0"/>
                <a:cs typeface="Arial" panose="020B0604020202020204" pitchFamily="34" charset="0"/>
              </a:rPr>
              <a:t>Cualquier desviación de los criterios antes mencionados se considera como falta y la gravedad de ésta se considera al grado de la desviación al estándar y de sus consecuencias sobre la salud y el bienestar del perro.</a:t>
            </a:r>
          </a:p>
        </p:txBody>
      </p:sp>
    </p:spTree>
    <p:extLst>
      <p:ext uri="{BB962C8B-B14F-4D97-AF65-F5344CB8AC3E}">
        <p14:creationId xmlns:p14="http://schemas.microsoft.com/office/powerpoint/2010/main" val="3637389026"/>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uadroTexto 5">
            <a:extLst>
              <a:ext uri="{FF2B5EF4-FFF2-40B4-BE49-F238E27FC236}">
                <a16:creationId xmlns:a16="http://schemas.microsoft.com/office/drawing/2014/main" id="{8AE712A1-5ADB-6042-AD84-46124614D2C3}"/>
              </a:ext>
            </a:extLst>
          </p:cNvPr>
          <p:cNvSpPr txBox="1"/>
          <p:nvPr/>
        </p:nvSpPr>
        <p:spPr>
          <a:xfrm>
            <a:off x="700593" y="874719"/>
            <a:ext cx="249980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Faltas</a:t>
            </a:r>
          </a:p>
        </p:txBody>
      </p:sp>
      <p:sp>
        <p:nvSpPr>
          <p:cNvPr id="7" name="CuadroTexto 6">
            <a:extLst>
              <a:ext uri="{FF2B5EF4-FFF2-40B4-BE49-F238E27FC236}">
                <a16:creationId xmlns:a16="http://schemas.microsoft.com/office/drawing/2014/main" id="{A0B7B018-5B15-744C-BEE8-FD293232B7DF}"/>
              </a:ext>
            </a:extLst>
          </p:cNvPr>
          <p:cNvSpPr txBox="1"/>
          <p:nvPr/>
        </p:nvSpPr>
        <p:spPr>
          <a:xfrm>
            <a:off x="4924914" y="2768552"/>
            <a:ext cx="20506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OREJAS SEMI-ERECTAS, UNA O AMBAS</a:t>
            </a:r>
          </a:p>
        </p:txBody>
      </p:sp>
      <p:sp>
        <p:nvSpPr>
          <p:cNvPr id="8" name="CuadroTexto 7">
            <a:extLst>
              <a:ext uri="{FF2B5EF4-FFF2-40B4-BE49-F238E27FC236}">
                <a16:creationId xmlns:a16="http://schemas.microsoft.com/office/drawing/2014/main" id="{F3DB79CF-F2A7-4F4E-8904-BEB189929E51}"/>
              </a:ext>
            </a:extLst>
          </p:cNvPr>
          <p:cNvSpPr txBox="1"/>
          <p:nvPr/>
        </p:nvSpPr>
        <p:spPr>
          <a:xfrm>
            <a:off x="8498542" y="2768552"/>
            <a:ext cx="1655774"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MORDIDA EN PINZA</a:t>
            </a:r>
            <a:endParaRPr kumimoji="0" lang="es-PE"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CuadroTexto 8">
            <a:extLst>
              <a:ext uri="{FF2B5EF4-FFF2-40B4-BE49-F238E27FC236}">
                <a16:creationId xmlns:a16="http://schemas.microsoft.com/office/drawing/2014/main" id="{6012BA6B-3F4F-C04C-BA50-247070933768}"/>
              </a:ext>
            </a:extLst>
          </p:cNvPr>
          <p:cNvSpPr txBox="1"/>
          <p:nvPr/>
        </p:nvSpPr>
        <p:spPr>
          <a:xfrm>
            <a:off x="4898410" y="5490937"/>
            <a:ext cx="205062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AUSENCIA DE UN PM1 EN LA VARIEDAD CON PELO</a:t>
            </a:r>
          </a:p>
        </p:txBody>
      </p:sp>
      <p:sp>
        <p:nvSpPr>
          <p:cNvPr id="10" name="CuadroTexto 9">
            <a:extLst>
              <a:ext uri="{FF2B5EF4-FFF2-40B4-BE49-F238E27FC236}">
                <a16:creationId xmlns:a16="http://schemas.microsoft.com/office/drawing/2014/main" id="{34DE109C-B986-C44A-857A-D2D05C794F16}"/>
              </a:ext>
            </a:extLst>
          </p:cNvPr>
          <p:cNvSpPr txBox="1"/>
          <p:nvPr/>
        </p:nvSpPr>
        <p:spPr>
          <a:xfrm>
            <a:off x="8538300" y="5490938"/>
            <a:ext cx="16557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PRESENCIA DE ESPOLONES</a:t>
            </a:r>
            <a:endParaRPr kumimoji="0" lang="es-PE"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946436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3345ACD-640A-A342-AFD3-B3AA2865435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32600"/>
          </a:xfrm>
          <a:prstGeom prst="rect">
            <a:avLst/>
          </a:prstGeom>
        </p:spPr>
      </p:pic>
      <p:sp>
        <p:nvSpPr>
          <p:cNvPr id="4" name="CuadroTexto 3">
            <a:extLst>
              <a:ext uri="{FF2B5EF4-FFF2-40B4-BE49-F238E27FC236}">
                <a16:creationId xmlns:a16="http://schemas.microsoft.com/office/drawing/2014/main" id="{A806E8EA-9311-4B4D-921A-9813960A153C}"/>
              </a:ext>
            </a:extLst>
          </p:cNvPr>
          <p:cNvSpPr txBox="1"/>
          <p:nvPr/>
        </p:nvSpPr>
        <p:spPr>
          <a:xfrm>
            <a:off x="3831221" y="1598391"/>
            <a:ext cx="7176303" cy="830997"/>
          </a:xfrm>
          <a:prstGeom prst="rect">
            <a:avLst/>
          </a:prstGeom>
          <a:noFill/>
        </p:spPr>
        <p:txBody>
          <a:bodyPr wrap="square" rtlCol="0">
            <a:spAutoFit/>
          </a:bodyPr>
          <a:lstStyle/>
          <a:p>
            <a:pPr algn="just"/>
            <a:r>
              <a:rPr lang="es-PE" sz="1600" dirty="0">
                <a:solidFill>
                  <a:schemeClr val="tx1">
                    <a:lumMod val="75000"/>
                    <a:lumOff val="25000"/>
                  </a:schemeClr>
                </a:solidFill>
                <a:latin typeface="Arial" panose="020B0604020202020204" pitchFamily="34" charset="0"/>
                <a:cs typeface="Arial" panose="020B0604020202020204" pitchFamily="34" charset="0"/>
              </a:rPr>
              <a:t>La relación entre la altura a la cruz y la longitud del cuerpo es de 1:1, permitiéndose el cuerpo de las hembras ligeramente más largo que el de los machos.</a:t>
            </a:r>
          </a:p>
        </p:txBody>
      </p:sp>
      <p:sp>
        <p:nvSpPr>
          <p:cNvPr id="5" name="CuadroTexto 4">
            <a:extLst>
              <a:ext uri="{FF2B5EF4-FFF2-40B4-BE49-F238E27FC236}">
                <a16:creationId xmlns:a16="http://schemas.microsoft.com/office/drawing/2014/main" id="{4A57BC31-5D1D-DB44-BB3C-5927F109534B}"/>
              </a:ext>
            </a:extLst>
          </p:cNvPr>
          <p:cNvSpPr txBox="1"/>
          <p:nvPr/>
        </p:nvSpPr>
        <p:spPr>
          <a:xfrm>
            <a:off x="762300" y="958050"/>
            <a:ext cx="2548459" cy="830997"/>
          </a:xfrm>
          <a:prstGeom prst="rect">
            <a:avLst/>
          </a:prstGeom>
          <a:noFill/>
        </p:spPr>
        <p:txBody>
          <a:bodyPr wrap="square" rtlCol="0">
            <a:spAutoFit/>
          </a:bodyPr>
          <a:lstStyle/>
          <a:p>
            <a:r>
              <a:rPr lang="es-PE" sz="2400" b="1" dirty="0">
                <a:solidFill>
                  <a:schemeClr val="bg1"/>
                </a:solidFill>
                <a:latin typeface="Arial" panose="020B0604020202020204" pitchFamily="34" charset="0"/>
                <a:cs typeface="Arial" panose="020B0604020202020204" pitchFamily="34" charset="0"/>
              </a:rPr>
              <a:t>Proporciones importantes</a:t>
            </a:r>
          </a:p>
        </p:txBody>
      </p:sp>
      <p:pic>
        <p:nvPicPr>
          <p:cNvPr id="6" name="Imagen 5">
            <a:extLst>
              <a:ext uri="{FF2B5EF4-FFF2-40B4-BE49-F238E27FC236}">
                <a16:creationId xmlns:a16="http://schemas.microsoft.com/office/drawing/2014/main" id="{BA73C5D9-F80D-5B42-BCD4-7C8214737C69}"/>
              </a:ext>
            </a:extLst>
          </p:cNvPr>
          <p:cNvPicPr>
            <a:picLocks noChangeAspect="1"/>
          </p:cNvPicPr>
          <p:nvPr/>
        </p:nvPicPr>
        <p:blipFill>
          <a:blip r:embed="rId3"/>
          <a:stretch>
            <a:fillRect/>
          </a:stretch>
        </p:blipFill>
        <p:spPr>
          <a:xfrm>
            <a:off x="5578963" y="2682374"/>
            <a:ext cx="3680818" cy="3510607"/>
          </a:xfrm>
          <a:prstGeom prst="rect">
            <a:avLst/>
          </a:prstGeom>
        </p:spPr>
      </p:pic>
      <p:sp>
        <p:nvSpPr>
          <p:cNvPr id="7" name="Rectángulo redondeado 6">
            <a:extLst>
              <a:ext uri="{FF2B5EF4-FFF2-40B4-BE49-F238E27FC236}">
                <a16:creationId xmlns:a16="http://schemas.microsoft.com/office/drawing/2014/main" id="{09D7FB5C-8FF5-EC41-B41E-1CADB5023368}"/>
              </a:ext>
            </a:extLst>
          </p:cNvPr>
          <p:cNvSpPr/>
          <p:nvPr/>
        </p:nvSpPr>
        <p:spPr>
          <a:xfrm>
            <a:off x="6096000" y="2833383"/>
            <a:ext cx="1763210" cy="324091"/>
          </a:xfrm>
          <a:prstGeom prst="roundRect">
            <a:avLst/>
          </a:prstGeom>
          <a:solidFill>
            <a:srgbClr val="9C9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ysClr val="windowText" lastClr="000000"/>
              </a:solidFill>
            </a:endParaRPr>
          </a:p>
        </p:txBody>
      </p:sp>
      <p:sp>
        <p:nvSpPr>
          <p:cNvPr id="8" name="CuadroTexto 7">
            <a:extLst>
              <a:ext uri="{FF2B5EF4-FFF2-40B4-BE49-F238E27FC236}">
                <a16:creationId xmlns:a16="http://schemas.microsoft.com/office/drawing/2014/main" id="{B6CAD40C-93EE-0249-905F-159E80D04737}"/>
              </a:ext>
            </a:extLst>
          </p:cNvPr>
          <p:cNvSpPr txBox="1"/>
          <p:nvPr/>
        </p:nvSpPr>
        <p:spPr>
          <a:xfrm>
            <a:off x="6096001" y="2833383"/>
            <a:ext cx="1763209" cy="307777"/>
          </a:xfrm>
          <a:prstGeom prst="rect">
            <a:avLst/>
          </a:prstGeom>
          <a:noFill/>
        </p:spPr>
        <p:txBody>
          <a:bodyPr wrap="square" rtlCol="0">
            <a:spAutoFit/>
          </a:bodyPr>
          <a:lstStyle/>
          <a:p>
            <a:pPr algn="ctr"/>
            <a:r>
              <a:rPr lang="es-PE" sz="1400" dirty="0">
                <a:solidFill>
                  <a:schemeClr val="bg1"/>
                </a:solidFill>
                <a:latin typeface="Arial" panose="020B0604020202020204" pitchFamily="34" charset="0"/>
                <a:cs typeface="Arial" panose="020B0604020202020204" pitchFamily="34" charset="0"/>
              </a:rPr>
              <a:t>LARGO</a:t>
            </a:r>
          </a:p>
        </p:txBody>
      </p:sp>
      <p:sp>
        <p:nvSpPr>
          <p:cNvPr id="9" name="Rectángulo redondeado 8">
            <a:extLst>
              <a:ext uri="{FF2B5EF4-FFF2-40B4-BE49-F238E27FC236}">
                <a16:creationId xmlns:a16="http://schemas.microsoft.com/office/drawing/2014/main" id="{5A2657F8-272B-0744-934D-E51DD09B8559}"/>
              </a:ext>
            </a:extLst>
          </p:cNvPr>
          <p:cNvSpPr/>
          <p:nvPr/>
        </p:nvSpPr>
        <p:spPr>
          <a:xfrm>
            <a:off x="8743645" y="4839697"/>
            <a:ext cx="1763210" cy="324091"/>
          </a:xfrm>
          <a:prstGeom prst="roundRect">
            <a:avLst/>
          </a:prstGeom>
          <a:solidFill>
            <a:srgbClr val="9C9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ysClr val="windowText" lastClr="000000"/>
              </a:solidFill>
            </a:endParaRPr>
          </a:p>
        </p:txBody>
      </p:sp>
      <p:sp>
        <p:nvSpPr>
          <p:cNvPr id="10" name="CuadroTexto 9">
            <a:extLst>
              <a:ext uri="{FF2B5EF4-FFF2-40B4-BE49-F238E27FC236}">
                <a16:creationId xmlns:a16="http://schemas.microsoft.com/office/drawing/2014/main" id="{457C264B-7AB7-EE43-8BAC-6F1EF6A78CE2}"/>
              </a:ext>
            </a:extLst>
          </p:cNvPr>
          <p:cNvSpPr txBox="1"/>
          <p:nvPr/>
        </p:nvSpPr>
        <p:spPr>
          <a:xfrm>
            <a:off x="8930741" y="4847853"/>
            <a:ext cx="1389017" cy="307777"/>
          </a:xfrm>
          <a:prstGeom prst="rect">
            <a:avLst/>
          </a:prstGeom>
          <a:noFill/>
        </p:spPr>
        <p:txBody>
          <a:bodyPr wrap="square" rtlCol="0">
            <a:spAutoFit/>
          </a:bodyPr>
          <a:lstStyle/>
          <a:p>
            <a:pPr algn="ctr"/>
            <a:r>
              <a:rPr lang="es-PE" sz="1400" dirty="0">
                <a:solidFill>
                  <a:schemeClr val="bg1"/>
                </a:solidFill>
                <a:latin typeface="Arial" panose="020B0604020202020204" pitchFamily="34" charset="0"/>
                <a:cs typeface="Arial" panose="020B0604020202020204" pitchFamily="34" charset="0"/>
              </a:rPr>
              <a:t>ALTO</a:t>
            </a:r>
          </a:p>
        </p:txBody>
      </p:sp>
    </p:spTree>
    <p:extLst>
      <p:ext uri="{BB962C8B-B14F-4D97-AF65-F5344CB8AC3E}">
        <p14:creationId xmlns:p14="http://schemas.microsoft.com/office/powerpoint/2010/main" val="100316612"/>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AD943E8-CF62-264E-9E24-D7D7914BADF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1365" y="-37807"/>
            <a:ext cx="12360768" cy="6933616"/>
          </a:xfrm>
          <a:prstGeom prst="rect">
            <a:avLst/>
          </a:prstGeom>
        </p:spPr>
      </p:pic>
      <p:sp>
        <p:nvSpPr>
          <p:cNvPr id="3" name="CuadroTexto 2">
            <a:extLst>
              <a:ext uri="{FF2B5EF4-FFF2-40B4-BE49-F238E27FC236}">
                <a16:creationId xmlns:a16="http://schemas.microsoft.com/office/drawing/2014/main" id="{9616D8A7-758A-844D-9CAB-DD1652508068}"/>
              </a:ext>
            </a:extLst>
          </p:cNvPr>
          <p:cNvSpPr txBox="1"/>
          <p:nvPr/>
        </p:nvSpPr>
        <p:spPr>
          <a:xfrm>
            <a:off x="3345084" y="4729972"/>
            <a:ext cx="5501831" cy="523220"/>
          </a:xfrm>
          <a:prstGeom prst="rect">
            <a:avLst/>
          </a:prstGeom>
          <a:noFill/>
        </p:spPr>
        <p:txBody>
          <a:bodyPr wrap="square" rtlCol="0">
            <a:spAutoFit/>
          </a:bodyPr>
          <a:lstStyle/>
          <a:p>
            <a:pPr algn="ctr"/>
            <a:r>
              <a:rPr lang="es-PE" sz="2800" b="1" dirty="0">
                <a:solidFill>
                  <a:schemeClr val="bg1"/>
                </a:solidFill>
                <a:latin typeface="Arial" panose="020B0604020202020204" pitchFamily="34" charset="0"/>
                <a:cs typeface="Arial" panose="020B0604020202020204" pitchFamily="34" charset="0"/>
              </a:rPr>
              <a:t>Faltas descalificantes</a:t>
            </a:r>
          </a:p>
        </p:txBody>
      </p:sp>
    </p:spTree>
    <p:extLst>
      <p:ext uri="{BB962C8B-B14F-4D97-AF65-F5344CB8AC3E}">
        <p14:creationId xmlns:p14="http://schemas.microsoft.com/office/powerpoint/2010/main" val="2545282234"/>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9D8B6358-F7DD-C943-A4E8-FB86563B9043}"/>
              </a:ext>
            </a:extLst>
          </p:cNvPr>
          <p:cNvSpPr txBox="1"/>
          <p:nvPr/>
        </p:nvSpPr>
        <p:spPr>
          <a:xfrm>
            <a:off x="707346" y="836298"/>
            <a:ext cx="299617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Faltas descalificantes</a:t>
            </a:r>
          </a:p>
        </p:txBody>
      </p:sp>
      <p:cxnSp>
        <p:nvCxnSpPr>
          <p:cNvPr id="11" name="Conector recto 10">
            <a:extLst>
              <a:ext uri="{FF2B5EF4-FFF2-40B4-BE49-F238E27FC236}">
                <a16:creationId xmlns:a16="http://schemas.microsoft.com/office/drawing/2014/main" id="{8257C66E-979E-C84F-892D-464B9F0D11C8}"/>
              </a:ext>
            </a:extLst>
          </p:cNvPr>
          <p:cNvCxnSpPr>
            <a:cxnSpLocks/>
          </p:cNvCxnSpPr>
          <p:nvPr/>
        </p:nvCxnSpPr>
        <p:spPr>
          <a:xfrm>
            <a:off x="808535" y="1920524"/>
            <a:ext cx="0" cy="3052197"/>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CuadroTexto 15">
            <a:extLst>
              <a:ext uri="{FF2B5EF4-FFF2-40B4-BE49-F238E27FC236}">
                <a16:creationId xmlns:a16="http://schemas.microsoft.com/office/drawing/2014/main" id="{487BCB07-0E8D-3B4A-B41D-B714F17BC190}"/>
              </a:ext>
            </a:extLst>
          </p:cNvPr>
          <p:cNvSpPr txBox="1"/>
          <p:nvPr/>
        </p:nvSpPr>
        <p:spPr>
          <a:xfrm>
            <a:off x="6495013" y="5145256"/>
            <a:ext cx="241675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PROGNATISMO Y ENOGNATISMO.</a:t>
            </a:r>
          </a:p>
        </p:txBody>
      </p:sp>
      <p:sp>
        <p:nvSpPr>
          <p:cNvPr id="7" name="CuadroTexto 6">
            <a:extLst>
              <a:ext uri="{FF2B5EF4-FFF2-40B4-BE49-F238E27FC236}">
                <a16:creationId xmlns:a16="http://schemas.microsoft.com/office/drawing/2014/main" id="{1C01D57D-B17E-469B-9085-7674D21A5155}"/>
              </a:ext>
            </a:extLst>
          </p:cNvPr>
          <p:cNvSpPr txBox="1"/>
          <p:nvPr/>
        </p:nvSpPr>
        <p:spPr>
          <a:xfrm>
            <a:off x="3895546" y="1561713"/>
            <a:ext cx="7705051" cy="584775"/>
          </a:xfrm>
          <a:prstGeom prst="rect">
            <a:avLst/>
          </a:prstGeom>
          <a:noFill/>
        </p:spPr>
        <p:txBody>
          <a:bodyPr wrap="square" rtlCol="0">
            <a:spAutoFit/>
          </a:bodyPr>
          <a:lstStyle/>
          <a:p>
            <a:pPr marL="182563" indent="-182563">
              <a:buClr>
                <a:srgbClr val="9E9049"/>
              </a:buClr>
              <a:buFont typeface="Wingdings" panose="05000000000000000000" pitchFamily="2" charset="2"/>
              <a:buChar char="§"/>
            </a:pPr>
            <a:r>
              <a:rPr lang="es-PE" sz="1600" dirty="0">
                <a:latin typeface="Arial" panose="020B0604020202020204" pitchFamily="34" charset="0"/>
                <a:cs typeface="Arial" panose="020B0604020202020204" pitchFamily="34" charset="0"/>
              </a:rPr>
              <a:t>CUALQUIER PERRO MOSTRANDO CLARAS SEÑALES DE ANORMALIDADES FÍSICAS O DE COMPORTAMIENTO DEBE SER DESCALIFICADO.</a:t>
            </a:r>
          </a:p>
        </p:txBody>
      </p:sp>
      <p:sp>
        <p:nvSpPr>
          <p:cNvPr id="14" name="CuadroTexto 13">
            <a:extLst>
              <a:ext uri="{FF2B5EF4-FFF2-40B4-BE49-F238E27FC236}">
                <a16:creationId xmlns:a16="http://schemas.microsoft.com/office/drawing/2014/main" id="{1367E121-4E76-1442-A6B1-D22509FE5AAB}"/>
              </a:ext>
            </a:extLst>
          </p:cNvPr>
          <p:cNvSpPr txBox="1"/>
          <p:nvPr/>
        </p:nvSpPr>
        <p:spPr>
          <a:xfrm>
            <a:off x="3909158" y="1144074"/>
            <a:ext cx="4627923" cy="338554"/>
          </a:xfrm>
          <a:prstGeom prst="rect">
            <a:avLst/>
          </a:prstGeom>
          <a:noFill/>
        </p:spPr>
        <p:txBody>
          <a:bodyPr wrap="square" rtlCol="0">
            <a:spAutoFit/>
          </a:bodyPr>
          <a:lstStyle/>
          <a:p>
            <a:pPr marL="182563" indent="-182563">
              <a:buClr>
                <a:srgbClr val="9E9049"/>
              </a:buClr>
              <a:buFont typeface="Wingdings" panose="05000000000000000000" pitchFamily="2" charset="2"/>
              <a:buChar char="§"/>
            </a:pPr>
            <a:r>
              <a:rPr lang="en-US" sz="1600" dirty="0">
                <a:latin typeface="Arial" panose="020B0604020202020204" pitchFamily="34" charset="0"/>
                <a:cs typeface="Arial" panose="020B0604020202020204" pitchFamily="34" charset="0"/>
              </a:rPr>
              <a:t>AGRESIVIDAD O EXTREMA TIMIDEZ</a:t>
            </a:r>
            <a:endParaRPr lang="es-P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7370216"/>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rcRect/>
          <a:stretch/>
        </p:blipFill>
        <p:spPr>
          <a:xfrm>
            <a:off x="11268" y="17622"/>
            <a:ext cx="12169463" cy="6858000"/>
          </a:xfrm>
          <a:prstGeom prst="rect">
            <a:avLst/>
          </a:prstGeom>
        </p:spPr>
      </p:pic>
      <p:sp>
        <p:nvSpPr>
          <p:cNvPr id="3" name="CuadroTexto 2">
            <a:extLst>
              <a:ext uri="{FF2B5EF4-FFF2-40B4-BE49-F238E27FC236}">
                <a16:creationId xmlns:a16="http://schemas.microsoft.com/office/drawing/2014/main" id="{9D8B6358-F7DD-C943-A4E8-FB86563B9043}"/>
              </a:ext>
            </a:extLst>
          </p:cNvPr>
          <p:cNvSpPr txBox="1"/>
          <p:nvPr/>
        </p:nvSpPr>
        <p:spPr>
          <a:xfrm>
            <a:off x="707346" y="836298"/>
            <a:ext cx="299617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Faltas descalificantes</a:t>
            </a:r>
          </a:p>
        </p:txBody>
      </p:sp>
      <p:cxnSp>
        <p:nvCxnSpPr>
          <p:cNvPr id="11" name="Conector recto 10">
            <a:extLst>
              <a:ext uri="{FF2B5EF4-FFF2-40B4-BE49-F238E27FC236}">
                <a16:creationId xmlns:a16="http://schemas.microsoft.com/office/drawing/2014/main" id="{8257C66E-979E-C84F-892D-464B9F0D11C8}"/>
              </a:ext>
            </a:extLst>
          </p:cNvPr>
          <p:cNvCxnSpPr>
            <a:cxnSpLocks/>
          </p:cNvCxnSpPr>
          <p:nvPr/>
        </p:nvCxnSpPr>
        <p:spPr>
          <a:xfrm>
            <a:off x="808535" y="1920524"/>
            <a:ext cx="0" cy="3052197"/>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CuadroTexto 11">
            <a:extLst>
              <a:ext uri="{FF2B5EF4-FFF2-40B4-BE49-F238E27FC236}">
                <a16:creationId xmlns:a16="http://schemas.microsoft.com/office/drawing/2014/main" id="{41FD6F38-A358-6B49-AA5B-02F86DE79B6B}"/>
              </a:ext>
            </a:extLst>
          </p:cNvPr>
          <p:cNvSpPr txBox="1"/>
          <p:nvPr/>
        </p:nvSpPr>
        <p:spPr>
          <a:xfrm>
            <a:off x="4601843" y="2734380"/>
            <a:ext cx="27991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DESVIACIÓN DE LA MANDÍBULA INFERIOR.</a:t>
            </a:r>
          </a:p>
        </p:txBody>
      </p:sp>
      <p:sp>
        <p:nvSpPr>
          <p:cNvPr id="14" name="CuadroTexto 13">
            <a:extLst>
              <a:ext uri="{FF2B5EF4-FFF2-40B4-BE49-F238E27FC236}">
                <a16:creationId xmlns:a16="http://schemas.microsoft.com/office/drawing/2014/main" id="{B6728C4C-CAD4-8046-84AF-AAD341D6787C}"/>
              </a:ext>
            </a:extLst>
          </p:cNvPr>
          <p:cNvSpPr txBox="1"/>
          <p:nvPr/>
        </p:nvSpPr>
        <p:spPr>
          <a:xfrm>
            <a:off x="8300553" y="2734380"/>
            <a:ext cx="205402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FALTA DE MÁS DE UNA PIEZA DENTAL EN LA VARIEDAD CON PELO.</a:t>
            </a:r>
          </a:p>
        </p:txBody>
      </p:sp>
      <p:sp>
        <p:nvSpPr>
          <p:cNvPr id="8" name="CuadroTexto 7">
            <a:extLst>
              <a:ext uri="{FF2B5EF4-FFF2-40B4-BE49-F238E27FC236}">
                <a16:creationId xmlns:a16="http://schemas.microsoft.com/office/drawing/2014/main" id="{9249CA8F-1688-EB4C-A85F-7A7BE70EEA25}"/>
              </a:ext>
            </a:extLst>
          </p:cNvPr>
          <p:cNvSpPr txBox="1"/>
          <p:nvPr/>
        </p:nvSpPr>
        <p:spPr>
          <a:xfrm>
            <a:off x="4563743" y="5478780"/>
            <a:ext cx="27991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OREJAS COLGANTES O CORTADAS.</a:t>
            </a:r>
          </a:p>
        </p:txBody>
      </p:sp>
      <p:sp>
        <p:nvSpPr>
          <p:cNvPr id="9" name="CuadroTexto 8">
            <a:extLst>
              <a:ext uri="{FF2B5EF4-FFF2-40B4-BE49-F238E27FC236}">
                <a16:creationId xmlns:a16="http://schemas.microsoft.com/office/drawing/2014/main" id="{41B1143E-4823-FB45-BE3B-E782F43310FE}"/>
              </a:ext>
            </a:extLst>
          </p:cNvPr>
          <p:cNvSpPr txBox="1"/>
          <p:nvPr/>
        </p:nvSpPr>
        <p:spPr>
          <a:xfrm>
            <a:off x="8300553" y="5478780"/>
            <a:ext cx="2054025" cy="646331"/>
          </a:xfrm>
          <a:prstGeom prst="rect">
            <a:avLst/>
          </a:prstGeom>
          <a:noFill/>
        </p:spPr>
        <p:txBody>
          <a:bodyPr wrap="square" rtlCol="0">
            <a:spAutoFit/>
          </a:bodyPr>
          <a:lstStyle>
            <a:defPPr>
              <a:defRPr lang="es-PE"/>
            </a:defPPr>
            <a:lvl1pPr algn="ctr">
              <a:defRPr sz="1200">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LENGUA MANTENIDA NORMALMENTE FUERA DE LA BOCA.</a:t>
            </a:r>
          </a:p>
        </p:txBody>
      </p:sp>
    </p:spTree>
    <p:extLst>
      <p:ext uri="{BB962C8B-B14F-4D97-AF65-F5344CB8AC3E}">
        <p14:creationId xmlns:p14="http://schemas.microsoft.com/office/powerpoint/2010/main" val="2119552751"/>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7359F602-F99A-F84B-ABFD-1F113AB2BA15}"/>
              </a:ext>
            </a:extLst>
          </p:cNvPr>
          <p:cNvSpPr txBox="1"/>
          <p:nvPr/>
        </p:nvSpPr>
        <p:spPr>
          <a:xfrm>
            <a:off x="694645" y="861698"/>
            <a:ext cx="278179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Faltas descalificantes</a:t>
            </a:r>
          </a:p>
        </p:txBody>
      </p:sp>
      <p:cxnSp>
        <p:nvCxnSpPr>
          <p:cNvPr id="14" name="Conector recto 13">
            <a:extLst>
              <a:ext uri="{FF2B5EF4-FFF2-40B4-BE49-F238E27FC236}">
                <a16:creationId xmlns:a16="http://schemas.microsoft.com/office/drawing/2014/main" id="{5950B02F-786A-5D40-9900-7A6E37032BF6}"/>
              </a:ext>
            </a:extLst>
          </p:cNvPr>
          <p:cNvCxnSpPr>
            <a:cxnSpLocks/>
          </p:cNvCxnSpPr>
          <p:nvPr/>
        </p:nvCxnSpPr>
        <p:spPr>
          <a:xfrm>
            <a:off x="808535" y="1920524"/>
            <a:ext cx="0" cy="3052197"/>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CuadroTexto 14">
            <a:extLst>
              <a:ext uri="{FF2B5EF4-FFF2-40B4-BE49-F238E27FC236}">
                <a16:creationId xmlns:a16="http://schemas.microsoft.com/office/drawing/2014/main" id="{2762ED6E-0642-5140-9C6F-DDEBB7D42BAA}"/>
              </a:ext>
            </a:extLst>
          </p:cNvPr>
          <p:cNvSpPr txBox="1"/>
          <p:nvPr/>
        </p:nvSpPr>
        <p:spPr>
          <a:xfrm>
            <a:off x="4846305" y="2786113"/>
            <a:ext cx="22662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OJOS DE DISTINTO COLOR (HETEROCROMÍA).</a:t>
            </a:r>
          </a:p>
        </p:txBody>
      </p:sp>
      <p:sp>
        <p:nvSpPr>
          <p:cNvPr id="17" name="CuadroTexto 16">
            <a:extLst>
              <a:ext uri="{FF2B5EF4-FFF2-40B4-BE49-F238E27FC236}">
                <a16:creationId xmlns:a16="http://schemas.microsoft.com/office/drawing/2014/main" id="{7D668186-E24B-A547-8506-82D5C64FCF9F}"/>
              </a:ext>
            </a:extLst>
          </p:cNvPr>
          <p:cNvSpPr txBox="1"/>
          <p:nvPr/>
        </p:nvSpPr>
        <p:spPr>
          <a:xfrm>
            <a:off x="8116495" y="2786113"/>
            <a:ext cx="251353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ANURISMO. BRAQUIURISMO. COLA AMPUTADA.</a:t>
            </a:r>
            <a:endParaRPr kumimoji="0" lang="es-PE"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CuadroTexto 18">
            <a:extLst>
              <a:ext uri="{FF2B5EF4-FFF2-40B4-BE49-F238E27FC236}">
                <a16:creationId xmlns:a16="http://schemas.microsoft.com/office/drawing/2014/main" id="{C48BEED3-CDC0-4247-9CF8-40EC817E099C}"/>
              </a:ext>
            </a:extLst>
          </p:cNvPr>
          <p:cNvSpPr txBox="1"/>
          <p:nvPr/>
        </p:nvSpPr>
        <p:spPr>
          <a:xfrm>
            <a:off x="4582100" y="5627936"/>
            <a:ext cx="2794664" cy="830997"/>
          </a:xfrm>
          <a:prstGeom prst="rect">
            <a:avLst/>
          </a:prstGeom>
          <a:noFill/>
        </p:spPr>
        <p:txBody>
          <a:bodyPr wrap="square" rtlCol="0">
            <a:spAutoFit/>
          </a:bodyPr>
          <a:lstStyle>
            <a:defPPr>
              <a:defRPr lang="es-PE"/>
            </a:defPPr>
            <a:lvl1pPr algn="ctr">
              <a:defRPr sz="1200">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PRESENCIA DE PELOS EN OTROS LUGARES DEL CUERPO EN DONDE NO SE INDICA EN LA VARIEDAD DESNUDA.</a:t>
            </a:r>
          </a:p>
        </p:txBody>
      </p:sp>
      <p:sp>
        <p:nvSpPr>
          <p:cNvPr id="20" name="CuadroTexto 19">
            <a:extLst>
              <a:ext uri="{FF2B5EF4-FFF2-40B4-BE49-F238E27FC236}">
                <a16:creationId xmlns:a16="http://schemas.microsoft.com/office/drawing/2014/main" id="{C57F93C0-FA01-1041-9877-8CAE1C549189}"/>
              </a:ext>
            </a:extLst>
          </p:cNvPr>
          <p:cNvSpPr txBox="1"/>
          <p:nvPr/>
        </p:nvSpPr>
        <p:spPr>
          <a:xfrm>
            <a:off x="7992860" y="5684208"/>
            <a:ext cx="2760804" cy="646331"/>
          </a:xfrm>
          <a:prstGeom prst="rect">
            <a:avLst/>
          </a:prstGeom>
          <a:noFill/>
        </p:spPr>
        <p:txBody>
          <a:bodyPr wrap="square" rtlCol="0">
            <a:spAutoFit/>
          </a:bodyPr>
          <a:lstStyle>
            <a:defPPr>
              <a:defRPr lang="es-PE"/>
            </a:defPPr>
            <a:lvl1pPr algn="ctr">
              <a:defRPr sz="1200">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DESPIGMENTACIÓN CUBRIENDO MÁS DEL 20% DEL CUERPO EN LA VARIEDAD DESNUDA.</a:t>
            </a:r>
          </a:p>
        </p:txBody>
      </p:sp>
    </p:spTree>
    <p:extLst>
      <p:ext uri="{BB962C8B-B14F-4D97-AF65-F5344CB8AC3E}">
        <p14:creationId xmlns:p14="http://schemas.microsoft.com/office/powerpoint/2010/main" val="2391814313"/>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7359F602-F99A-F84B-ABFD-1F113AB2BA15}"/>
              </a:ext>
            </a:extLst>
          </p:cNvPr>
          <p:cNvSpPr txBox="1"/>
          <p:nvPr/>
        </p:nvSpPr>
        <p:spPr>
          <a:xfrm>
            <a:off x="694645" y="861698"/>
            <a:ext cx="2747290" cy="954107"/>
          </a:xfrm>
          <a:prstGeom prst="rect">
            <a:avLst/>
          </a:prstGeom>
          <a:noFill/>
        </p:spPr>
        <p:txBody>
          <a:bodyPr wrap="square" rtlCol="0">
            <a:spAutoFit/>
          </a:bodyPr>
          <a:lstStyle/>
          <a:p>
            <a:r>
              <a:rPr lang="es-PE" sz="2800" b="1" dirty="0">
                <a:solidFill>
                  <a:schemeClr val="bg1"/>
                </a:solidFill>
                <a:latin typeface="Arial" panose="020B0604020202020204" pitchFamily="34" charset="0"/>
                <a:cs typeface="Arial" panose="020B0604020202020204" pitchFamily="34" charset="0"/>
              </a:rPr>
              <a:t>Faltas descalificantes</a:t>
            </a:r>
          </a:p>
        </p:txBody>
      </p:sp>
      <p:cxnSp>
        <p:nvCxnSpPr>
          <p:cNvPr id="14" name="Conector recto 13">
            <a:extLst>
              <a:ext uri="{FF2B5EF4-FFF2-40B4-BE49-F238E27FC236}">
                <a16:creationId xmlns:a16="http://schemas.microsoft.com/office/drawing/2014/main" id="{5950B02F-786A-5D40-9900-7A6E37032BF6}"/>
              </a:ext>
            </a:extLst>
          </p:cNvPr>
          <p:cNvCxnSpPr>
            <a:cxnSpLocks/>
          </p:cNvCxnSpPr>
          <p:nvPr/>
        </p:nvCxnSpPr>
        <p:spPr>
          <a:xfrm>
            <a:off x="808535" y="1920524"/>
            <a:ext cx="0" cy="3052197"/>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CuadroTexto 18">
            <a:extLst>
              <a:ext uri="{FF2B5EF4-FFF2-40B4-BE49-F238E27FC236}">
                <a16:creationId xmlns:a16="http://schemas.microsoft.com/office/drawing/2014/main" id="{C48BEED3-CDC0-4247-9CF8-40EC817E099C}"/>
              </a:ext>
            </a:extLst>
          </p:cNvPr>
          <p:cNvSpPr txBox="1"/>
          <p:nvPr/>
        </p:nvSpPr>
        <p:spPr>
          <a:xfrm>
            <a:off x="4923081" y="2844285"/>
            <a:ext cx="2113610" cy="461665"/>
          </a:xfrm>
          <a:prstGeom prst="rect">
            <a:avLst/>
          </a:prstGeom>
          <a:noFill/>
        </p:spPr>
        <p:txBody>
          <a:bodyPr wrap="square" rtlCol="0">
            <a:spAutoFit/>
          </a:bodyPr>
          <a:lstStyle/>
          <a:p>
            <a:pPr algn="ctr"/>
            <a:r>
              <a:rPr lang="es-PE" sz="1200" dirty="0">
                <a:latin typeface="Arial" panose="020B0604020202020204" pitchFamily="34" charset="0"/>
                <a:cs typeface="Arial" panose="020B0604020202020204" pitchFamily="34" charset="0"/>
              </a:rPr>
              <a:t>EL COLOR MERLE EN LA VARIEDAD CON PELO.</a:t>
            </a:r>
          </a:p>
        </p:txBody>
      </p:sp>
      <p:sp>
        <p:nvSpPr>
          <p:cNvPr id="21" name="CuadroTexto 20">
            <a:extLst>
              <a:ext uri="{FF2B5EF4-FFF2-40B4-BE49-F238E27FC236}">
                <a16:creationId xmlns:a16="http://schemas.microsoft.com/office/drawing/2014/main" id="{B7032A43-1CEB-F949-99DB-3883370B6ED1}"/>
              </a:ext>
            </a:extLst>
          </p:cNvPr>
          <p:cNvSpPr txBox="1"/>
          <p:nvPr/>
        </p:nvSpPr>
        <p:spPr>
          <a:xfrm>
            <a:off x="7988265" y="2844285"/>
            <a:ext cx="2695379" cy="461665"/>
          </a:xfrm>
          <a:prstGeom prst="rect">
            <a:avLst/>
          </a:prstGeom>
          <a:noFill/>
        </p:spPr>
        <p:txBody>
          <a:bodyPr wrap="square" rtlCol="0">
            <a:spAutoFit/>
          </a:bodyPr>
          <a:lstStyle>
            <a:defPPr>
              <a:defRPr lang="es-PE"/>
            </a:defPPr>
            <a:lvl1pPr algn="ctr">
              <a:defRPr sz="1200">
                <a:latin typeface="Arial" panose="020B0604020202020204" pitchFamily="34" charset="0"/>
                <a:cs typeface="Arial" panose="020B0604020202020204" pitchFamily="34" charset="0"/>
              </a:defRPr>
            </a:lvl1pPr>
          </a:lstStyle>
          <a:p>
            <a:r>
              <a:rPr lang="es-PE" dirty="0"/>
              <a:t>NARIZ DESPIGMENTADA, TOTAL O PARCIALMENTE.</a:t>
            </a:r>
          </a:p>
        </p:txBody>
      </p:sp>
      <p:sp>
        <p:nvSpPr>
          <p:cNvPr id="11" name="CuadroTexto 10">
            <a:extLst>
              <a:ext uri="{FF2B5EF4-FFF2-40B4-BE49-F238E27FC236}">
                <a16:creationId xmlns:a16="http://schemas.microsoft.com/office/drawing/2014/main" id="{56864478-4C56-5741-8E46-8A7E0664E39A}"/>
              </a:ext>
            </a:extLst>
          </p:cNvPr>
          <p:cNvSpPr txBox="1"/>
          <p:nvPr/>
        </p:nvSpPr>
        <p:spPr>
          <a:xfrm>
            <a:off x="7984800" y="5551055"/>
            <a:ext cx="2695380" cy="276999"/>
          </a:xfrm>
          <a:prstGeom prst="rect">
            <a:avLst/>
          </a:prstGeom>
          <a:noFill/>
        </p:spPr>
        <p:txBody>
          <a:bodyPr wrap="square" rtlCol="0">
            <a:spAutoFit/>
          </a:bodyPr>
          <a:lstStyle/>
          <a:p>
            <a:pPr algn="ctr"/>
            <a:r>
              <a:rPr lang="es-PE" sz="1200" dirty="0">
                <a:latin typeface="Arial" panose="020B0604020202020204" pitchFamily="34" charset="0"/>
                <a:cs typeface="Arial" panose="020B0604020202020204" pitchFamily="34" charset="0"/>
              </a:rPr>
              <a:t>ALBINISMO.</a:t>
            </a:r>
          </a:p>
        </p:txBody>
      </p:sp>
      <p:sp>
        <p:nvSpPr>
          <p:cNvPr id="15" name="CuadroTexto 14">
            <a:extLst>
              <a:ext uri="{FF2B5EF4-FFF2-40B4-BE49-F238E27FC236}">
                <a16:creationId xmlns:a16="http://schemas.microsoft.com/office/drawing/2014/main" id="{A9ADFC86-F708-43EB-8377-BF269965778F}"/>
              </a:ext>
            </a:extLst>
          </p:cNvPr>
          <p:cNvSpPr txBox="1"/>
          <p:nvPr/>
        </p:nvSpPr>
        <p:spPr>
          <a:xfrm>
            <a:off x="4626334" y="5621395"/>
            <a:ext cx="2791512" cy="461665"/>
          </a:xfrm>
          <a:prstGeom prst="rect">
            <a:avLst/>
          </a:prstGeom>
          <a:noFill/>
        </p:spPr>
        <p:txBody>
          <a:bodyPr wrap="square" rtlCol="0">
            <a:spAutoFit/>
          </a:bodyPr>
          <a:lstStyle>
            <a:defPPr>
              <a:defRPr lang="es-PE"/>
            </a:defPPr>
            <a:lvl1pPr algn="ctr">
              <a:defRPr sz="1200">
                <a:latin typeface="Arial" panose="020B0604020202020204" pitchFamily="34" charset="0"/>
                <a:cs typeface="Arial" panose="020B0604020202020204" pitchFamily="34" charset="0"/>
              </a:defRPr>
            </a:lvl1pPr>
          </a:lstStyle>
          <a:p>
            <a:r>
              <a:rPr lang="es-PE" dirty="0"/>
              <a:t>PERROS CON TALLA MAYOR A LOS 65CM Y MENOR A LOS 25CM.</a:t>
            </a:r>
          </a:p>
        </p:txBody>
      </p:sp>
    </p:spTree>
    <p:extLst>
      <p:ext uri="{BB962C8B-B14F-4D97-AF65-F5344CB8AC3E}">
        <p14:creationId xmlns:p14="http://schemas.microsoft.com/office/powerpoint/2010/main" val="279237014"/>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AD943E8-CF62-264E-9E24-D7D7914BADF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225961" cy="6858000"/>
          </a:xfrm>
          <a:prstGeom prst="rect">
            <a:avLst/>
          </a:prstGeom>
        </p:spPr>
      </p:pic>
      <p:sp>
        <p:nvSpPr>
          <p:cNvPr id="3" name="CuadroTexto 2">
            <a:extLst>
              <a:ext uri="{FF2B5EF4-FFF2-40B4-BE49-F238E27FC236}">
                <a16:creationId xmlns:a16="http://schemas.microsoft.com/office/drawing/2014/main" id="{655479A2-B89D-E548-9AF6-BDA6ECE562D7}"/>
              </a:ext>
            </a:extLst>
          </p:cNvPr>
          <p:cNvSpPr txBox="1"/>
          <p:nvPr/>
        </p:nvSpPr>
        <p:spPr>
          <a:xfrm>
            <a:off x="497712" y="653675"/>
            <a:ext cx="5501831" cy="523220"/>
          </a:xfrm>
          <a:prstGeom prst="rect">
            <a:avLst/>
          </a:prstGeom>
          <a:noFill/>
        </p:spPr>
        <p:txBody>
          <a:bodyPr wrap="square" rtlCol="0">
            <a:spAutoFit/>
          </a:bodyPr>
          <a:lstStyle/>
          <a:p>
            <a:r>
              <a:rPr lang="es-PE" sz="2800" b="1" dirty="0">
                <a:solidFill>
                  <a:schemeClr val="bg1"/>
                </a:solidFill>
                <a:latin typeface="Arial" panose="020B0604020202020204" pitchFamily="34" charset="0"/>
                <a:cs typeface="Arial" panose="020B0604020202020204" pitchFamily="34" charset="0"/>
              </a:rPr>
              <a:t>N.B.</a:t>
            </a:r>
          </a:p>
        </p:txBody>
      </p:sp>
      <p:sp>
        <p:nvSpPr>
          <p:cNvPr id="5" name="CuadroTexto 4">
            <a:extLst>
              <a:ext uri="{FF2B5EF4-FFF2-40B4-BE49-F238E27FC236}">
                <a16:creationId xmlns:a16="http://schemas.microsoft.com/office/drawing/2014/main" id="{85187658-C6F1-E24D-AC4A-98FBE0AE4251}"/>
              </a:ext>
            </a:extLst>
          </p:cNvPr>
          <p:cNvSpPr txBox="1"/>
          <p:nvPr/>
        </p:nvSpPr>
        <p:spPr>
          <a:xfrm>
            <a:off x="810227" y="1572170"/>
            <a:ext cx="4027991" cy="1815882"/>
          </a:xfrm>
          <a:prstGeom prst="rect">
            <a:avLst/>
          </a:prstGeom>
          <a:noFill/>
        </p:spPr>
        <p:txBody>
          <a:bodyPr wrap="square" rtlCol="0">
            <a:spAutoFit/>
          </a:bodyPr>
          <a:lstStyle/>
          <a:p>
            <a:pPr algn="just"/>
            <a:r>
              <a:rPr lang="es-PE" sz="1600" dirty="0">
                <a:solidFill>
                  <a:schemeClr val="bg1"/>
                </a:solidFill>
                <a:latin typeface="Arial" panose="020B0604020202020204" pitchFamily="34" charset="0"/>
                <a:cs typeface="Arial" panose="020B0604020202020204" pitchFamily="34" charset="0"/>
              </a:rPr>
              <a:t>Los machos deben tener dos testículos de apariencia normal completamente descendidos en el escroto.</a:t>
            </a:r>
          </a:p>
          <a:p>
            <a:pPr algn="just"/>
            <a:endParaRPr lang="es-PE" sz="1600" dirty="0">
              <a:solidFill>
                <a:schemeClr val="bg1"/>
              </a:solidFill>
              <a:latin typeface="Arial" panose="020B0604020202020204" pitchFamily="34" charset="0"/>
              <a:cs typeface="Arial" panose="020B0604020202020204" pitchFamily="34" charset="0"/>
            </a:endParaRPr>
          </a:p>
          <a:p>
            <a:pPr algn="just"/>
            <a:r>
              <a:rPr lang="es-PE" sz="1600" dirty="0">
                <a:solidFill>
                  <a:schemeClr val="bg1"/>
                </a:solidFill>
                <a:latin typeface="Arial" panose="020B0604020202020204" pitchFamily="34" charset="0"/>
                <a:cs typeface="Arial" panose="020B0604020202020204" pitchFamily="34" charset="0"/>
              </a:rPr>
              <a:t>Sólo los perros funcional y clínicamente saludables, con la conformación típica de la raza, deberían usarse par a la crianza.</a:t>
            </a:r>
          </a:p>
        </p:txBody>
      </p:sp>
    </p:spTree>
    <p:extLst>
      <p:ext uri="{BB962C8B-B14F-4D97-AF65-F5344CB8AC3E}">
        <p14:creationId xmlns:p14="http://schemas.microsoft.com/office/powerpoint/2010/main" val="4143584794"/>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AD943E8-CF62-264E-9E24-D7D7914BADF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4862" y="-61387"/>
            <a:ext cx="12456400" cy="6980774"/>
          </a:xfrm>
          <a:prstGeom prst="rect">
            <a:avLst/>
          </a:prstGeom>
        </p:spPr>
      </p:pic>
      <p:sp>
        <p:nvSpPr>
          <p:cNvPr id="2" name="CuadroTexto 1">
            <a:extLst>
              <a:ext uri="{FF2B5EF4-FFF2-40B4-BE49-F238E27FC236}">
                <a16:creationId xmlns:a16="http://schemas.microsoft.com/office/drawing/2014/main" id="{87DE30AE-AB44-6543-9AB7-22A36BCA997E}"/>
              </a:ext>
            </a:extLst>
          </p:cNvPr>
          <p:cNvSpPr txBox="1"/>
          <p:nvPr/>
        </p:nvSpPr>
        <p:spPr>
          <a:xfrm>
            <a:off x="2464693" y="446493"/>
            <a:ext cx="7217290" cy="1754326"/>
          </a:xfrm>
          <a:prstGeom prst="rect">
            <a:avLst/>
          </a:prstGeom>
          <a:noFill/>
        </p:spPr>
        <p:txBody>
          <a:bodyPr wrap="square" rtlCol="0">
            <a:spAutoFit/>
          </a:bodyPr>
          <a:lstStyle/>
          <a:p>
            <a:pPr algn="ctr"/>
            <a:r>
              <a:rPr lang="es-PE" sz="5400" b="1" dirty="0">
                <a:solidFill>
                  <a:schemeClr val="bg1"/>
                </a:solidFill>
                <a:latin typeface="Arial" panose="020B0604020202020204" pitchFamily="34" charset="0"/>
                <a:cs typeface="Arial" panose="020B0604020202020204" pitchFamily="34" charset="0"/>
              </a:rPr>
              <a:t>AGRADECIMIENTO ESPECIAL</a:t>
            </a:r>
          </a:p>
        </p:txBody>
      </p:sp>
      <p:sp>
        <p:nvSpPr>
          <p:cNvPr id="5" name="CuadroTexto 4">
            <a:extLst>
              <a:ext uri="{FF2B5EF4-FFF2-40B4-BE49-F238E27FC236}">
                <a16:creationId xmlns:a16="http://schemas.microsoft.com/office/drawing/2014/main" id="{D75022BB-1529-EE42-895C-2EAC4CE62250}"/>
              </a:ext>
            </a:extLst>
          </p:cNvPr>
          <p:cNvSpPr txBox="1"/>
          <p:nvPr/>
        </p:nvSpPr>
        <p:spPr>
          <a:xfrm>
            <a:off x="2663689" y="2644170"/>
            <a:ext cx="6819297" cy="2554545"/>
          </a:xfrm>
          <a:prstGeom prst="rect">
            <a:avLst/>
          </a:prstGeom>
          <a:noFill/>
        </p:spPr>
        <p:txBody>
          <a:bodyPr wrap="square" rtlCol="0">
            <a:spAutoFit/>
          </a:bodyPr>
          <a:lstStyle/>
          <a:p>
            <a:pPr algn="ctr"/>
            <a:r>
              <a:rPr lang="es-PE" sz="1600" dirty="0">
                <a:solidFill>
                  <a:schemeClr val="bg1"/>
                </a:solidFill>
                <a:latin typeface="Arial" panose="020B0604020202020204" pitchFamily="34" charset="0"/>
                <a:cs typeface="Arial" panose="020B0604020202020204" pitchFamily="34" charset="0"/>
              </a:rPr>
              <a:t>Abel León</a:t>
            </a:r>
          </a:p>
          <a:p>
            <a:pPr algn="ctr"/>
            <a:r>
              <a:rPr lang="es-PE" sz="1600" dirty="0">
                <a:solidFill>
                  <a:schemeClr val="bg1"/>
                </a:solidFill>
                <a:latin typeface="Arial" panose="020B0604020202020204" pitchFamily="34" charset="0"/>
                <a:cs typeface="Arial" panose="020B0604020202020204" pitchFamily="34" charset="0"/>
              </a:rPr>
              <a:t>Ermanno </a:t>
            </a:r>
            <a:r>
              <a:rPr lang="es-PE" sz="1600" dirty="0" err="1">
                <a:solidFill>
                  <a:schemeClr val="bg1"/>
                </a:solidFill>
                <a:latin typeface="Arial" panose="020B0604020202020204" pitchFamily="34" charset="0"/>
                <a:cs typeface="Arial" panose="020B0604020202020204" pitchFamily="34" charset="0"/>
              </a:rPr>
              <a:t>Maniero</a:t>
            </a:r>
            <a:endParaRPr lang="es-PE" sz="1600" dirty="0">
              <a:solidFill>
                <a:schemeClr val="bg1"/>
              </a:solidFill>
              <a:latin typeface="Arial" panose="020B0604020202020204" pitchFamily="34" charset="0"/>
              <a:cs typeface="Arial" panose="020B0604020202020204" pitchFamily="34" charset="0"/>
            </a:endParaRPr>
          </a:p>
          <a:p>
            <a:pPr algn="ctr"/>
            <a:endParaRPr lang="es-PE" sz="1600" dirty="0">
              <a:solidFill>
                <a:schemeClr val="bg1"/>
              </a:solidFill>
              <a:latin typeface="Arial" panose="020B0604020202020204" pitchFamily="34" charset="0"/>
              <a:cs typeface="Arial" panose="020B0604020202020204" pitchFamily="34" charset="0"/>
            </a:endParaRPr>
          </a:p>
          <a:p>
            <a:pPr algn="ctr"/>
            <a:endParaRPr lang="es-PE" sz="1600" dirty="0">
              <a:solidFill>
                <a:schemeClr val="bg1"/>
              </a:solidFill>
              <a:latin typeface="Arial" panose="020B0604020202020204" pitchFamily="34" charset="0"/>
              <a:cs typeface="Arial" panose="020B0604020202020204" pitchFamily="34" charset="0"/>
            </a:endParaRPr>
          </a:p>
          <a:p>
            <a:pPr algn="ctr"/>
            <a:r>
              <a:rPr lang="es-PE" sz="1600" b="1" dirty="0">
                <a:solidFill>
                  <a:schemeClr val="bg1"/>
                </a:solidFill>
                <a:latin typeface="Arial" panose="020B0604020202020204" pitchFamily="34" charset="0"/>
                <a:cs typeface="Arial" panose="020B0604020202020204" pitchFamily="34" charset="0"/>
              </a:rPr>
              <a:t>IMÁGENES / FOTOGRAFÍAS:</a:t>
            </a:r>
          </a:p>
          <a:p>
            <a:pPr algn="ctr"/>
            <a:endParaRPr lang="es-PE" sz="1600" dirty="0">
              <a:solidFill>
                <a:schemeClr val="bg1"/>
              </a:solidFill>
              <a:latin typeface="Arial" panose="020B0604020202020204" pitchFamily="34" charset="0"/>
              <a:cs typeface="Arial" panose="020B0604020202020204" pitchFamily="34" charset="0"/>
            </a:endParaRPr>
          </a:p>
          <a:p>
            <a:pPr algn="ctr"/>
            <a:r>
              <a:rPr lang="es-PE" sz="1600" dirty="0">
                <a:solidFill>
                  <a:schemeClr val="bg1"/>
                </a:solidFill>
                <a:latin typeface="Arial" panose="020B0604020202020204" pitchFamily="34" charset="0"/>
                <a:cs typeface="Arial" panose="020B0604020202020204" pitchFamily="34" charset="0"/>
              </a:rPr>
              <a:t>Julio Aguilar</a:t>
            </a:r>
          </a:p>
          <a:p>
            <a:pPr algn="ctr"/>
            <a:r>
              <a:rPr lang="es-PE" sz="1600" dirty="0">
                <a:solidFill>
                  <a:schemeClr val="bg1"/>
                </a:solidFill>
                <a:latin typeface="Arial" panose="020B0604020202020204" pitchFamily="34" charset="0"/>
                <a:cs typeface="Arial" panose="020B0604020202020204" pitchFamily="34" charset="0"/>
              </a:rPr>
              <a:t>Marisa La Rosa</a:t>
            </a:r>
          </a:p>
          <a:p>
            <a:pPr algn="ctr"/>
            <a:r>
              <a:rPr lang="es-PE" sz="1600" dirty="0">
                <a:solidFill>
                  <a:schemeClr val="bg1"/>
                </a:solidFill>
                <a:latin typeface="Arial" panose="020B0604020202020204" pitchFamily="34" charset="0"/>
                <a:cs typeface="Arial" panose="020B0604020202020204" pitchFamily="34" charset="0"/>
              </a:rPr>
              <a:t>Valeria </a:t>
            </a:r>
            <a:r>
              <a:rPr lang="es-PE" sz="1600" dirty="0" err="1">
                <a:solidFill>
                  <a:schemeClr val="bg1"/>
                </a:solidFill>
                <a:latin typeface="Arial" panose="020B0604020202020204" pitchFamily="34" charset="0"/>
                <a:cs typeface="Arial" panose="020B0604020202020204" pitchFamily="34" charset="0"/>
              </a:rPr>
              <a:t>Kablova</a:t>
            </a:r>
            <a:endParaRPr lang="es-PE" sz="1600" dirty="0">
              <a:solidFill>
                <a:schemeClr val="bg1"/>
              </a:solidFill>
              <a:latin typeface="Arial" panose="020B0604020202020204" pitchFamily="34" charset="0"/>
              <a:cs typeface="Arial" panose="020B0604020202020204" pitchFamily="34" charset="0"/>
            </a:endParaRPr>
          </a:p>
          <a:p>
            <a:pPr algn="ctr"/>
            <a:r>
              <a:rPr lang="es-PE" sz="1600" dirty="0">
                <a:solidFill>
                  <a:schemeClr val="bg1"/>
                </a:solidFill>
                <a:latin typeface="Arial" panose="020B0604020202020204" pitchFamily="34" charset="0"/>
                <a:cs typeface="Arial" panose="020B0604020202020204" pitchFamily="34" charset="0"/>
              </a:rPr>
              <a:t>Carlos Ramírez</a:t>
            </a:r>
          </a:p>
        </p:txBody>
      </p:sp>
    </p:spTree>
    <p:extLst>
      <p:ext uri="{BB962C8B-B14F-4D97-AF65-F5344CB8AC3E}">
        <p14:creationId xmlns:p14="http://schemas.microsoft.com/office/powerpoint/2010/main" val="3019643457"/>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AD943E8-CF62-264E-9E24-D7D7914BADF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56651" y="-355298"/>
            <a:ext cx="13505302" cy="7568596"/>
          </a:xfrm>
          <a:prstGeom prst="rect">
            <a:avLst/>
          </a:prstGeom>
        </p:spPr>
      </p:pic>
      <p:sp>
        <p:nvSpPr>
          <p:cNvPr id="2" name="CuadroTexto 1">
            <a:extLst>
              <a:ext uri="{FF2B5EF4-FFF2-40B4-BE49-F238E27FC236}">
                <a16:creationId xmlns:a16="http://schemas.microsoft.com/office/drawing/2014/main" id="{87DE30AE-AB44-6543-9AB7-22A36BCA997E}"/>
              </a:ext>
            </a:extLst>
          </p:cNvPr>
          <p:cNvSpPr txBox="1"/>
          <p:nvPr/>
        </p:nvSpPr>
        <p:spPr>
          <a:xfrm>
            <a:off x="6096001" y="3090441"/>
            <a:ext cx="3496408" cy="1754326"/>
          </a:xfrm>
          <a:prstGeom prst="rect">
            <a:avLst/>
          </a:prstGeom>
          <a:noFill/>
        </p:spPr>
        <p:txBody>
          <a:bodyPr wrap="square" rtlCol="0">
            <a:spAutoFit/>
          </a:bodyPr>
          <a:lstStyle/>
          <a:p>
            <a:pPr algn="ctr"/>
            <a:r>
              <a:rPr lang="es-PE" sz="5400" b="1" dirty="0">
                <a:solidFill>
                  <a:schemeClr val="bg1"/>
                </a:solidFill>
                <a:latin typeface="Arial" panose="020B0604020202020204" pitchFamily="34" charset="0"/>
                <a:cs typeface="Arial" panose="020B0604020202020204" pitchFamily="34" charset="0"/>
              </a:rPr>
              <a:t>MUCHAS GRACIAS</a:t>
            </a:r>
          </a:p>
        </p:txBody>
      </p:sp>
    </p:spTree>
    <p:extLst>
      <p:ext uri="{BB962C8B-B14F-4D97-AF65-F5344CB8AC3E}">
        <p14:creationId xmlns:p14="http://schemas.microsoft.com/office/powerpoint/2010/main" val="4155265018"/>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E695A17-FAF0-6943-A305-7A37112C009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9525"/>
            <a:ext cx="12192000" cy="6838950"/>
          </a:xfrm>
          <a:prstGeom prst="rect">
            <a:avLst/>
          </a:prstGeom>
        </p:spPr>
      </p:pic>
      <p:sp>
        <p:nvSpPr>
          <p:cNvPr id="3" name="CuadroTexto 2">
            <a:extLst>
              <a:ext uri="{FF2B5EF4-FFF2-40B4-BE49-F238E27FC236}">
                <a16:creationId xmlns:a16="http://schemas.microsoft.com/office/drawing/2014/main" id="{49B63B96-42E4-D74F-B6DE-7F110ECB2588}"/>
              </a:ext>
            </a:extLst>
          </p:cNvPr>
          <p:cNvSpPr txBox="1"/>
          <p:nvPr/>
        </p:nvSpPr>
        <p:spPr>
          <a:xfrm>
            <a:off x="8356922" y="1505794"/>
            <a:ext cx="3183037" cy="1323439"/>
          </a:xfrm>
          <a:prstGeom prst="rect">
            <a:avLst/>
          </a:prstGeom>
          <a:noFill/>
        </p:spPr>
        <p:txBody>
          <a:bodyPr wrap="square" rtlCol="0">
            <a:spAutoFit/>
          </a:bodyPr>
          <a:lstStyle/>
          <a:p>
            <a:pPr algn="just"/>
            <a:r>
              <a:rPr lang="es-PE" sz="1600" dirty="0">
                <a:solidFill>
                  <a:schemeClr val="tx1">
                    <a:lumMod val="75000"/>
                    <a:lumOff val="25000"/>
                  </a:schemeClr>
                </a:solidFill>
                <a:latin typeface="Arial" panose="020B0604020202020204" pitchFamily="34" charset="0"/>
                <a:cs typeface="Arial" panose="020B0604020202020204" pitchFamily="34" charset="0"/>
              </a:rPr>
              <a:t>Noble y afectuoso con los de casa sin dejar de ser despierto y alerta. En presencia de los extraños, se torna desconfiado y guardián.</a:t>
            </a:r>
          </a:p>
        </p:txBody>
      </p:sp>
      <p:sp>
        <p:nvSpPr>
          <p:cNvPr id="5" name="CuadroTexto 4">
            <a:extLst>
              <a:ext uri="{FF2B5EF4-FFF2-40B4-BE49-F238E27FC236}">
                <a16:creationId xmlns:a16="http://schemas.microsoft.com/office/drawing/2014/main" id="{6B334F68-2B0A-1046-88D4-43331E11D687}"/>
              </a:ext>
            </a:extLst>
          </p:cNvPr>
          <p:cNvSpPr txBox="1"/>
          <p:nvPr/>
        </p:nvSpPr>
        <p:spPr>
          <a:xfrm>
            <a:off x="762300" y="958050"/>
            <a:ext cx="2548459" cy="738664"/>
          </a:xfrm>
          <a:prstGeom prst="rect">
            <a:avLst/>
          </a:prstGeom>
          <a:noFill/>
        </p:spPr>
        <p:txBody>
          <a:bodyPr wrap="square" rtlCol="0">
            <a:spAutoFit/>
          </a:bodyPr>
          <a:lstStyle/>
          <a:p>
            <a:r>
              <a:rPr lang="es-PE" sz="2100" b="1" dirty="0">
                <a:solidFill>
                  <a:schemeClr val="bg1"/>
                </a:solidFill>
                <a:latin typeface="Arial" panose="020B0604020202020204" pitchFamily="34" charset="0"/>
                <a:cs typeface="Arial" panose="020B0604020202020204" pitchFamily="34" charset="0"/>
              </a:rPr>
              <a:t>Temperamento / Comportamiento</a:t>
            </a:r>
          </a:p>
        </p:txBody>
      </p:sp>
    </p:spTree>
    <p:extLst>
      <p:ext uri="{BB962C8B-B14F-4D97-AF65-F5344CB8AC3E}">
        <p14:creationId xmlns:p14="http://schemas.microsoft.com/office/powerpoint/2010/main" val="1319073851"/>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4C402C40-0F7B-3643-9FF7-D3F807C91890}"/>
              </a:ext>
            </a:extLst>
          </p:cNvPr>
          <p:cNvSpPr txBox="1"/>
          <p:nvPr/>
        </p:nvSpPr>
        <p:spPr>
          <a:xfrm>
            <a:off x="3167606" y="1017944"/>
            <a:ext cx="2928394" cy="461665"/>
          </a:xfrm>
          <a:prstGeom prst="rect">
            <a:avLst/>
          </a:prstGeom>
          <a:noFill/>
        </p:spPr>
        <p:txBody>
          <a:bodyPr wrap="square" rtlCol="0">
            <a:spAutoFit/>
          </a:bodyPr>
          <a:lstStyle/>
          <a:p>
            <a:r>
              <a:rPr lang="es-PE" sz="2400" b="1" dirty="0">
                <a:solidFill>
                  <a:schemeClr val="bg1">
                    <a:lumMod val="95000"/>
                  </a:schemeClr>
                </a:solidFill>
                <a:latin typeface="Arial" panose="020B0604020202020204" pitchFamily="34" charset="0"/>
                <a:cs typeface="Arial" panose="020B0604020202020204" pitchFamily="34" charset="0"/>
              </a:rPr>
              <a:t>Cabeza</a:t>
            </a:r>
          </a:p>
        </p:txBody>
      </p:sp>
      <p:sp>
        <p:nvSpPr>
          <p:cNvPr id="5" name="CuadroTexto 4">
            <a:extLst>
              <a:ext uri="{FF2B5EF4-FFF2-40B4-BE49-F238E27FC236}">
                <a16:creationId xmlns:a16="http://schemas.microsoft.com/office/drawing/2014/main" id="{1BD6F646-7ADE-2E4C-A11F-E32636F862C5}"/>
              </a:ext>
            </a:extLst>
          </p:cNvPr>
          <p:cNvSpPr txBox="1"/>
          <p:nvPr/>
        </p:nvSpPr>
        <p:spPr>
          <a:xfrm>
            <a:off x="3167606" y="1466756"/>
            <a:ext cx="6921662" cy="338554"/>
          </a:xfrm>
          <a:prstGeom prst="rect">
            <a:avLst/>
          </a:prstGeom>
          <a:noFill/>
        </p:spPr>
        <p:txBody>
          <a:bodyPr wrap="square" rtlCol="0">
            <a:spAutoFit/>
          </a:bodyPr>
          <a:lstStyle/>
          <a:p>
            <a:r>
              <a:rPr lang="fr-FR" sz="1600" dirty="0" err="1">
                <a:solidFill>
                  <a:schemeClr val="bg1"/>
                </a:solidFill>
                <a:latin typeface="Arial" panose="020B0604020202020204" pitchFamily="34" charset="0"/>
                <a:cs typeface="Arial" panose="020B0604020202020204" pitchFamily="34" charset="0"/>
              </a:rPr>
              <a:t>Conformación</a:t>
            </a:r>
            <a:r>
              <a:rPr lang="fr-FR" sz="1600" dirty="0">
                <a:solidFill>
                  <a:schemeClr val="bg1"/>
                </a:solidFill>
                <a:latin typeface="Arial" panose="020B0604020202020204" pitchFamily="34" charset="0"/>
                <a:cs typeface="Arial" panose="020B0604020202020204" pitchFamily="34" charset="0"/>
              </a:rPr>
              <a:t> </a:t>
            </a:r>
            <a:r>
              <a:rPr lang="fr-FR" sz="1600" dirty="0" err="1">
                <a:solidFill>
                  <a:schemeClr val="bg1"/>
                </a:solidFill>
                <a:latin typeface="Arial" panose="020B0604020202020204" pitchFamily="34" charset="0"/>
                <a:cs typeface="Arial" panose="020B0604020202020204" pitchFamily="34" charset="0"/>
              </a:rPr>
              <a:t>lupoide</a:t>
            </a:r>
            <a:r>
              <a:rPr lang="fr-FR" sz="1600" dirty="0">
                <a:solidFill>
                  <a:schemeClr val="bg1"/>
                </a:solidFill>
                <a:latin typeface="Arial" panose="020B0604020202020204" pitchFamily="34" charset="0"/>
                <a:cs typeface="Arial" panose="020B0604020202020204" pitchFamily="34" charset="0"/>
              </a:rPr>
              <a:t>.</a:t>
            </a:r>
            <a:endParaRPr lang="es-PE" sz="1600" dirty="0">
              <a:solidFill>
                <a:schemeClr val="bg1"/>
              </a:solidFill>
              <a:latin typeface="Arial" panose="020B060402020202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id="{B774BE34-A4BF-E648-8702-66FC100E8595}"/>
              </a:ext>
            </a:extLst>
          </p:cNvPr>
          <p:cNvSpPr txBox="1"/>
          <p:nvPr/>
        </p:nvSpPr>
        <p:spPr>
          <a:xfrm>
            <a:off x="6096000" y="606442"/>
            <a:ext cx="2928394" cy="1938992"/>
          </a:xfrm>
          <a:prstGeom prst="rect">
            <a:avLst/>
          </a:prstGeom>
          <a:noFill/>
        </p:spPr>
        <p:txBody>
          <a:bodyPr wrap="square" rtlCol="0">
            <a:spAutoFit/>
          </a:bodyPr>
          <a:lstStyle/>
          <a:p>
            <a:r>
              <a:rPr lang="es-PE" sz="2400" b="1" dirty="0">
                <a:solidFill>
                  <a:schemeClr val="bg1">
                    <a:lumMod val="95000"/>
                  </a:schemeClr>
                </a:solidFill>
                <a:latin typeface="Arial" panose="020B0604020202020204" pitchFamily="34" charset="0"/>
                <a:cs typeface="Arial" panose="020B0604020202020204" pitchFamily="34" charset="0"/>
              </a:rPr>
              <a:t>01.</a:t>
            </a:r>
          </a:p>
          <a:p>
            <a:r>
              <a:rPr lang="es-PE" sz="2400" b="1" dirty="0">
                <a:solidFill>
                  <a:schemeClr val="bg1">
                    <a:lumMod val="95000"/>
                  </a:schemeClr>
                </a:solidFill>
                <a:latin typeface="Arial" panose="020B0604020202020204" pitchFamily="34" charset="0"/>
                <a:cs typeface="Arial" panose="020B0604020202020204" pitchFamily="34" charset="0"/>
              </a:rPr>
              <a:t>Región Craneal</a:t>
            </a:r>
          </a:p>
          <a:p>
            <a:endParaRPr lang="es-PE" sz="2400" b="1" dirty="0">
              <a:solidFill>
                <a:schemeClr val="bg1">
                  <a:lumMod val="95000"/>
                </a:schemeClr>
              </a:solidFill>
              <a:latin typeface="Arial" panose="020B0604020202020204" pitchFamily="34" charset="0"/>
              <a:cs typeface="Arial" panose="020B0604020202020204" pitchFamily="34" charset="0"/>
            </a:endParaRPr>
          </a:p>
          <a:p>
            <a:r>
              <a:rPr lang="es-PE" sz="2400" b="1" dirty="0">
                <a:solidFill>
                  <a:schemeClr val="bg1">
                    <a:lumMod val="95000"/>
                  </a:schemeClr>
                </a:solidFill>
                <a:latin typeface="Arial" panose="020B0604020202020204" pitchFamily="34" charset="0"/>
                <a:cs typeface="Arial" panose="020B0604020202020204" pitchFamily="34" charset="0"/>
              </a:rPr>
              <a:t>02.</a:t>
            </a:r>
          </a:p>
          <a:p>
            <a:r>
              <a:rPr lang="es-PE" sz="2400" b="1" dirty="0">
                <a:solidFill>
                  <a:schemeClr val="bg1">
                    <a:lumMod val="95000"/>
                  </a:schemeClr>
                </a:solidFill>
                <a:latin typeface="Arial" panose="020B0604020202020204" pitchFamily="34" charset="0"/>
                <a:cs typeface="Arial" panose="020B0604020202020204" pitchFamily="34" charset="0"/>
              </a:rPr>
              <a:t>Región Facial</a:t>
            </a:r>
          </a:p>
        </p:txBody>
      </p:sp>
    </p:spTree>
    <p:extLst>
      <p:ext uri="{BB962C8B-B14F-4D97-AF65-F5344CB8AC3E}">
        <p14:creationId xmlns:p14="http://schemas.microsoft.com/office/powerpoint/2010/main" val="3384287123"/>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20">
            <a:extLst>
              <a:ext uri="{FF2B5EF4-FFF2-40B4-BE49-F238E27FC236}">
                <a16:creationId xmlns:a16="http://schemas.microsoft.com/office/drawing/2014/main" id="{4359A491-8C22-4CAD-BC62-4ED2B167CA13}"/>
              </a:ext>
            </a:extLst>
          </p:cNvPr>
          <p:cNvPicPr>
            <a:picLocks noChangeAspect="1"/>
          </p:cNvPicPr>
          <p:nvPr/>
        </p:nvPicPr>
        <p:blipFill>
          <a:blip r:embed="rId3"/>
          <a:stretch>
            <a:fillRect/>
          </a:stretch>
        </p:blipFill>
        <p:spPr>
          <a:xfrm>
            <a:off x="0" y="11906"/>
            <a:ext cx="12192000" cy="6834188"/>
          </a:xfrm>
          <a:prstGeom prst="rect">
            <a:avLst/>
          </a:prstGeom>
        </p:spPr>
      </p:pic>
      <p:sp>
        <p:nvSpPr>
          <p:cNvPr id="12" name="CuadroTexto 11">
            <a:extLst>
              <a:ext uri="{FF2B5EF4-FFF2-40B4-BE49-F238E27FC236}">
                <a16:creationId xmlns:a16="http://schemas.microsoft.com/office/drawing/2014/main" id="{AB56C48B-2A66-A849-8ADA-224C4E1E1731}"/>
              </a:ext>
            </a:extLst>
          </p:cNvPr>
          <p:cNvSpPr txBox="1"/>
          <p:nvPr/>
        </p:nvSpPr>
        <p:spPr>
          <a:xfrm>
            <a:off x="3734766" y="885168"/>
            <a:ext cx="2928394" cy="461665"/>
          </a:xfrm>
          <a:prstGeom prst="rect">
            <a:avLst/>
          </a:prstGeom>
          <a:noFill/>
        </p:spPr>
        <p:txBody>
          <a:bodyPr wrap="square" rtlCol="0">
            <a:spAutoFit/>
          </a:bodyPr>
          <a:lstStyle/>
          <a:p>
            <a:r>
              <a:rPr lang="es-PE" sz="2400" b="1" dirty="0">
                <a:solidFill>
                  <a:srgbClr val="9D9154"/>
                </a:solidFill>
                <a:latin typeface="Arial" panose="020B0604020202020204" pitchFamily="34" charset="0"/>
                <a:cs typeface="Arial" panose="020B0604020202020204" pitchFamily="34" charset="0"/>
              </a:rPr>
              <a:t>Cráneo</a:t>
            </a:r>
          </a:p>
        </p:txBody>
      </p:sp>
      <p:sp>
        <p:nvSpPr>
          <p:cNvPr id="15" name="CuadroTexto 14">
            <a:extLst>
              <a:ext uri="{FF2B5EF4-FFF2-40B4-BE49-F238E27FC236}">
                <a16:creationId xmlns:a16="http://schemas.microsoft.com/office/drawing/2014/main" id="{D42AF740-763F-4F44-A252-2179B1C75728}"/>
              </a:ext>
            </a:extLst>
          </p:cNvPr>
          <p:cNvSpPr txBox="1"/>
          <p:nvPr/>
        </p:nvSpPr>
        <p:spPr>
          <a:xfrm>
            <a:off x="3734766" y="1500985"/>
            <a:ext cx="7932515" cy="1077218"/>
          </a:xfrm>
          <a:prstGeom prst="rect">
            <a:avLst/>
          </a:prstGeom>
          <a:noFill/>
        </p:spPr>
        <p:txBody>
          <a:bodyPr wrap="square" rtlCol="0">
            <a:spAutoFit/>
          </a:bodyPr>
          <a:lstStyle/>
          <a:p>
            <a:pPr algn="just"/>
            <a:r>
              <a:rPr lang="es-PE" sz="1600" dirty="0">
                <a:solidFill>
                  <a:schemeClr val="tx1">
                    <a:lumMod val="75000"/>
                    <a:lumOff val="25000"/>
                  </a:schemeClr>
                </a:solidFill>
                <a:latin typeface="Arial" panose="020B0604020202020204" pitchFamily="34" charset="0"/>
                <a:cs typeface="Arial" panose="020B0604020202020204" pitchFamily="34" charset="0"/>
              </a:rPr>
              <a:t>Mesocéfalo, </a:t>
            </a:r>
            <a:r>
              <a:rPr lang="es-PE" sz="1600" dirty="0" err="1">
                <a:solidFill>
                  <a:schemeClr val="tx1">
                    <a:lumMod val="75000"/>
                    <a:lumOff val="25000"/>
                  </a:schemeClr>
                </a:solidFill>
                <a:latin typeface="Arial" panose="020B0604020202020204" pitchFamily="34" charset="0"/>
                <a:cs typeface="Arial" panose="020B0604020202020204" pitchFamily="34" charset="0"/>
              </a:rPr>
              <a:t>ortoide</a:t>
            </a:r>
            <a:r>
              <a:rPr lang="es-PE" sz="1600" dirty="0">
                <a:solidFill>
                  <a:schemeClr val="tx1">
                    <a:lumMod val="75000"/>
                    <a:lumOff val="25000"/>
                  </a:schemeClr>
                </a:solidFill>
                <a:latin typeface="Arial" panose="020B0604020202020204" pitchFamily="34" charset="0"/>
                <a:cs typeface="Arial" panose="020B0604020202020204" pitchFamily="34" charset="0"/>
              </a:rPr>
              <a:t> (la dirección de los ejes superiores cráneo faciales es paralela), aceptándose ligera divergencia. El cráneo visto desde la parte superior es ancho afilándose hacia la nariz. Los arcos superciliares son medianamente desarrollados. La cresta occipital es poco marcada.</a:t>
            </a:r>
          </a:p>
        </p:txBody>
      </p:sp>
      <p:sp>
        <p:nvSpPr>
          <p:cNvPr id="5" name="CuadroTexto 4">
            <a:extLst>
              <a:ext uri="{FF2B5EF4-FFF2-40B4-BE49-F238E27FC236}">
                <a16:creationId xmlns:a16="http://schemas.microsoft.com/office/drawing/2014/main" id="{11665D59-1BC0-DD4A-A5D2-F01C0420F3A1}"/>
              </a:ext>
            </a:extLst>
          </p:cNvPr>
          <p:cNvSpPr txBox="1"/>
          <p:nvPr/>
        </p:nvSpPr>
        <p:spPr>
          <a:xfrm>
            <a:off x="582595" y="950537"/>
            <a:ext cx="2791128" cy="892552"/>
          </a:xfrm>
          <a:prstGeom prst="rect">
            <a:avLst/>
          </a:prstGeom>
          <a:noFill/>
        </p:spPr>
        <p:txBody>
          <a:bodyPr wrap="square" rtlCol="0">
            <a:spAutoFit/>
          </a:bodyPr>
          <a:lstStyle/>
          <a:p>
            <a:r>
              <a:rPr lang="es-PE" sz="2600" b="1" dirty="0">
                <a:solidFill>
                  <a:schemeClr val="bg1"/>
                </a:solidFill>
                <a:latin typeface="Arial" panose="020B0604020202020204" pitchFamily="34" charset="0"/>
                <a:cs typeface="Arial" panose="020B0604020202020204" pitchFamily="34" charset="0"/>
              </a:rPr>
              <a:t>01.</a:t>
            </a:r>
          </a:p>
          <a:p>
            <a:r>
              <a:rPr lang="es-PE" sz="2600" b="1" dirty="0">
                <a:solidFill>
                  <a:schemeClr val="bg1"/>
                </a:solidFill>
                <a:latin typeface="Arial" panose="020B0604020202020204" pitchFamily="34" charset="0"/>
                <a:cs typeface="Arial" panose="020B0604020202020204" pitchFamily="34" charset="0"/>
              </a:rPr>
              <a:t>Región craneal</a:t>
            </a:r>
          </a:p>
        </p:txBody>
      </p:sp>
      <p:sp>
        <p:nvSpPr>
          <p:cNvPr id="6" name="Rectángulo redondeado 5">
            <a:extLst>
              <a:ext uri="{FF2B5EF4-FFF2-40B4-BE49-F238E27FC236}">
                <a16:creationId xmlns:a16="http://schemas.microsoft.com/office/drawing/2014/main" id="{8F81A0A4-E1E2-5445-B108-ECAACEF54926}"/>
              </a:ext>
            </a:extLst>
          </p:cNvPr>
          <p:cNvSpPr/>
          <p:nvPr/>
        </p:nvSpPr>
        <p:spPr>
          <a:xfrm>
            <a:off x="3810125" y="2820347"/>
            <a:ext cx="2166394" cy="759967"/>
          </a:xfrm>
          <a:prstGeom prst="roundRect">
            <a:avLst/>
          </a:prstGeom>
          <a:solidFill>
            <a:srgbClr val="9C9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ysClr val="windowText" lastClr="000000"/>
              </a:solidFill>
            </a:endParaRPr>
          </a:p>
        </p:txBody>
      </p:sp>
      <p:sp>
        <p:nvSpPr>
          <p:cNvPr id="7" name="CuadroTexto 6">
            <a:extLst>
              <a:ext uri="{FF2B5EF4-FFF2-40B4-BE49-F238E27FC236}">
                <a16:creationId xmlns:a16="http://schemas.microsoft.com/office/drawing/2014/main" id="{BBAC8F05-65AC-E74B-8565-AB8EA90A231B}"/>
              </a:ext>
            </a:extLst>
          </p:cNvPr>
          <p:cNvSpPr txBox="1"/>
          <p:nvPr/>
        </p:nvSpPr>
        <p:spPr>
          <a:xfrm>
            <a:off x="3734766" y="2905780"/>
            <a:ext cx="2284390" cy="523220"/>
          </a:xfrm>
          <a:prstGeom prst="rect">
            <a:avLst/>
          </a:prstGeom>
          <a:noFill/>
        </p:spPr>
        <p:txBody>
          <a:bodyPr wrap="square" rtlCol="0">
            <a:spAutoFit/>
          </a:bodyPr>
          <a:lstStyle/>
          <a:p>
            <a:pPr algn="ctr"/>
            <a:r>
              <a:rPr lang="es-PE" sz="1400" dirty="0">
                <a:solidFill>
                  <a:schemeClr val="bg1"/>
                </a:solidFill>
                <a:latin typeface="Arial" panose="020B0604020202020204" pitchFamily="34" charset="0"/>
                <a:cs typeface="Arial" panose="020B0604020202020204" pitchFamily="34" charset="0"/>
              </a:rPr>
              <a:t>Stop poco marcado</a:t>
            </a:r>
          </a:p>
          <a:p>
            <a:pPr algn="ctr"/>
            <a:r>
              <a:rPr lang="es-PE" sz="1400" dirty="0">
                <a:solidFill>
                  <a:schemeClr val="bg1"/>
                </a:solidFill>
                <a:latin typeface="Arial" panose="020B0604020202020204" pitchFamily="34" charset="0"/>
                <a:cs typeface="Arial" panose="020B0604020202020204" pitchFamily="34" charset="0"/>
              </a:rPr>
              <a:t>(aproximadamente 140º).</a:t>
            </a:r>
          </a:p>
        </p:txBody>
      </p:sp>
    </p:spTree>
    <p:extLst>
      <p:ext uri="{BB962C8B-B14F-4D97-AF65-F5344CB8AC3E}">
        <p14:creationId xmlns:p14="http://schemas.microsoft.com/office/powerpoint/2010/main" val="2530231653"/>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57D43C53-5944-1440-8937-F5A505FB078D}"/>
              </a:ext>
            </a:extLst>
          </p:cNvPr>
          <p:cNvSpPr txBox="1"/>
          <p:nvPr/>
        </p:nvSpPr>
        <p:spPr>
          <a:xfrm>
            <a:off x="3553778" y="677641"/>
            <a:ext cx="550183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2000" b="1" i="0" u="none" strike="noStrike" kern="1200" cap="none" spc="0" normalizeH="0" baseline="0" noProof="0" dirty="0">
                <a:ln>
                  <a:noFill/>
                </a:ln>
                <a:solidFill>
                  <a:srgbClr val="9D9154"/>
                </a:solidFill>
                <a:effectLst/>
                <a:uLnTx/>
                <a:uFillTx/>
                <a:latin typeface="Arial" panose="020B0604020202020204" pitchFamily="34" charset="0"/>
                <a:ea typeface="+mn-ea"/>
                <a:cs typeface="Arial" panose="020B0604020202020204" pitchFamily="34" charset="0"/>
              </a:rPr>
              <a:t>Depresión naso frontal (stop): </a:t>
            </a:r>
          </a:p>
        </p:txBody>
      </p:sp>
      <p:sp>
        <p:nvSpPr>
          <p:cNvPr id="5" name="CuadroTexto 4">
            <a:extLst>
              <a:ext uri="{FF2B5EF4-FFF2-40B4-BE49-F238E27FC236}">
                <a16:creationId xmlns:a16="http://schemas.microsoft.com/office/drawing/2014/main" id="{F3A78C6D-3322-4A46-949C-C1078234D912}"/>
              </a:ext>
            </a:extLst>
          </p:cNvPr>
          <p:cNvSpPr txBox="1"/>
          <p:nvPr/>
        </p:nvSpPr>
        <p:spPr>
          <a:xfrm>
            <a:off x="7307760" y="736478"/>
            <a:ext cx="3932738"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15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Poco marcada (aproximadamente 140°).</a:t>
            </a:r>
          </a:p>
        </p:txBody>
      </p:sp>
      <p:sp>
        <p:nvSpPr>
          <p:cNvPr id="6" name="CuadroTexto 5">
            <a:extLst>
              <a:ext uri="{FF2B5EF4-FFF2-40B4-BE49-F238E27FC236}">
                <a16:creationId xmlns:a16="http://schemas.microsoft.com/office/drawing/2014/main" id="{0448B2F7-BF34-7849-B832-1815D4342B7E}"/>
              </a:ext>
            </a:extLst>
          </p:cNvPr>
          <p:cNvSpPr txBox="1"/>
          <p:nvPr/>
        </p:nvSpPr>
        <p:spPr>
          <a:xfrm>
            <a:off x="698338" y="982099"/>
            <a:ext cx="2791128"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2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01.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2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Región craneal</a:t>
            </a:r>
          </a:p>
        </p:txBody>
      </p:sp>
      <p:sp>
        <p:nvSpPr>
          <p:cNvPr id="11" name="Rectángulo redondeado 10">
            <a:extLst>
              <a:ext uri="{FF2B5EF4-FFF2-40B4-BE49-F238E27FC236}">
                <a16:creationId xmlns:a16="http://schemas.microsoft.com/office/drawing/2014/main" id="{BD4EB3BB-2B24-134B-B665-30CCBF07BD55}"/>
              </a:ext>
            </a:extLst>
          </p:cNvPr>
          <p:cNvSpPr/>
          <p:nvPr/>
        </p:nvSpPr>
        <p:spPr>
          <a:xfrm>
            <a:off x="5187475" y="3624400"/>
            <a:ext cx="1763210" cy="324091"/>
          </a:xfrm>
          <a:prstGeom prst="roundRect">
            <a:avLst/>
          </a:prstGeom>
          <a:solidFill>
            <a:srgbClr val="9C9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2" name="CuadroTexto 11">
            <a:extLst>
              <a:ext uri="{FF2B5EF4-FFF2-40B4-BE49-F238E27FC236}">
                <a16:creationId xmlns:a16="http://schemas.microsoft.com/office/drawing/2014/main" id="{B32910E8-AFA1-104C-9806-47361E0E7F21}"/>
              </a:ext>
            </a:extLst>
          </p:cNvPr>
          <p:cNvSpPr txBox="1"/>
          <p:nvPr/>
        </p:nvSpPr>
        <p:spPr>
          <a:xfrm>
            <a:off x="5195624" y="3632557"/>
            <a:ext cx="176320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HOCICO DÉBIL</a:t>
            </a:r>
          </a:p>
        </p:txBody>
      </p:sp>
      <p:sp>
        <p:nvSpPr>
          <p:cNvPr id="13" name="Rectángulo redondeado 12">
            <a:extLst>
              <a:ext uri="{FF2B5EF4-FFF2-40B4-BE49-F238E27FC236}">
                <a16:creationId xmlns:a16="http://schemas.microsoft.com/office/drawing/2014/main" id="{49C8E3E7-CDA2-B040-8588-3981A6BD7158}"/>
              </a:ext>
            </a:extLst>
          </p:cNvPr>
          <p:cNvSpPr/>
          <p:nvPr/>
        </p:nvSpPr>
        <p:spPr>
          <a:xfrm>
            <a:off x="8549530" y="3587538"/>
            <a:ext cx="2051773" cy="437641"/>
          </a:xfrm>
          <a:prstGeom prst="roundRect">
            <a:avLst/>
          </a:prstGeom>
          <a:solidFill>
            <a:srgbClr val="9C9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4" name="CuadroTexto 13">
            <a:extLst>
              <a:ext uri="{FF2B5EF4-FFF2-40B4-BE49-F238E27FC236}">
                <a16:creationId xmlns:a16="http://schemas.microsoft.com/office/drawing/2014/main" id="{C23CB1D8-F248-EB41-8ED0-0B2589D4882D}"/>
              </a:ext>
            </a:extLst>
          </p:cNvPr>
          <p:cNvSpPr txBox="1"/>
          <p:nvPr/>
        </p:nvSpPr>
        <p:spPr>
          <a:xfrm>
            <a:off x="8575486" y="3544748"/>
            <a:ext cx="202581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HOCICO PROFUNDO, STOP MARCADO</a:t>
            </a:r>
          </a:p>
        </p:txBody>
      </p:sp>
      <p:sp>
        <p:nvSpPr>
          <p:cNvPr id="16" name="Rectángulo redondeado 15">
            <a:extLst>
              <a:ext uri="{FF2B5EF4-FFF2-40B4-BE49-F238E27FC236}">
                <a16:creationId xmlns:a16="http://schemas.microsoft.com/office/drawing/2014/main" id="{908448B6-8781-D043-BD8F-29F27BADBD49}"/>
              </a:ext>
            </a:extLst>
          </p:cNvPr>
          <p:cNvSpPr/>
          <p:nvPr/>
        </p:nvSpPr>
        <p:spPr>
          <a:xfrm>
            <a:off x="4841411" y="5952487"/>
            <a:ext cx="2109274" cy="440605"/>
          </a:xfrm>
          <a:prstGeom prst="roundRect">
            <a:avLst/>
          </a:prstGeom>
          <a:solidFill>
            <a:srgbClr val="9C9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7" name="CuadroTexto 16">
            <a:extLst>
              <a:ext uri="{FF2B5EF4-FFF2-40B4-BE49-F238E27FC236}">
                <a16:creationId xmlns:a16="http://schemas.microsoft.com/office/drawing/2014/main" id="{5F9D6F89-E243-354F-ADBA-DF8A1B8C7ED8}"/>
              </a:ext>
            </a:extLst>
          </p:cNvPr>
          <p:cNvSpPr txBox="1"/>
          <p:nvPr/>
        </p:nvSpPr>
        <p:spPr>
          <a:xfrm>
            <a:off x="4815744" y="5911180"/>
            <a:ext cx="216060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HOCICO MUY CORTO, STOP NOTORIO</a:t>
            </a:r>
          </a:p>
        </p:txBody>
      </p:sp>
      <p:sp>
        <p:nvSpPr>
          <p:cNvPr id="18" name="Rectángulo redondeado 17">
            <a:extLst>
              <a:ext uri="{FF2B5EF4-FFF2-40B4-BE49-F238E27FC236}">
                <a16:creationId xmlns:a16="http://schemas.microsoft.com/office/drawing/2014/main" id="{2CBF1E2E-9286-4044-A0FA-88CD9EF415DF}"/>
              </a:ext>
            </a:extLst>
          </p:cNvPr>
          <p:cNvSpPr/>
          <p:nvPr/>
        </p:nvSpPr>
        <p:spPr>
          <a:xfrm>
            <a:off x="8549529" y="5993795"/>
            <a:ext cx="2051773" cy="440605"/>
          </a:xfrm>
          <a:prstGeom prst="roundRect">
            <a:avLst/>
          </a:prstGeom>
          <a:solidFill>
            <a:srgbClr val="9C9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9" name="CuadroTexto 18">
            <a:extLst>
              <a:ext uri="{FF2B5EF4-FFF2-40B4-BE49-F238E27FC236}">
                <a16:creationId xmlns:a16="http://schemas.microsoft.com/office/drawing/2014/main" id="{7FDB4EB0-DB0B-7C46-B750-9E52EE7D0944}"/>
              </a:ext>
            </a:extLst>
          </p:cNvPr>
          <p:cNvSpPr txBox="1"/>
          <p:nvPr/>
        </p:nvSpPr>
        <p:spPr>
          <a:xfrm>
            <a:off x="8557283" y="5952487"/>
            <a:ext cx="206222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HOCICO MUY LARGO, STOP NOTORIO</a:t>
            </a:r>
          </a:p>
        </p:txBody>
      </p:sp>
      <p:sp>
        <p:nvSpPr>
          <p:cNvPr id="20" name="CuadroTexto 19">
            <a:extLst>
              <a:ext uri="{FF2B5EF4-FFF2-40B4-BE49-F238E27FC236}">
                <a16:creationId xmlns:a16="http://schemas.microsoft.com/office/drawing/2014/main" id="{57D43C53-5944-1440-8937-F5A505FB078D}"/>
              </a:ext>
            </a:extLst>
          </p:cNvPr>
          <p:cNvSpPr txBox="1"/>
          <p:nvPr/>
        </p:nvSpPr>
        <p:spPr>
          <a:xfrm>
            <a:off x="6601606" y="1290897"/>
            <a:ext cx="267252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solidFill>
                  <a:srgbClr val="9D9154"/>
                </a:solidFill>
                <a:latin typeface="Arial" panose="020B0604020202020204" pitchFamily="34" charset="0"/>
                <a:cs typeface="Arial" panose="020B0604020202020204" pitchFamily="34" charset="0"/>
              </a:rPr>
              <a:t>STOP INCORRECTOS</a:t>
            </a:r>
            <a:endParaRPr kumimoji="0" lang="es-PE" b="1" i="0" u="none" strike="noStrike" kern="1200" cap="none" spc="0" normalizeH="0" baseline="0" noProof="0" dirty="0">
              <a:ln>
                <a:noFill/>
              </a:ln>
              <a:solidFill>
                <a:srgbClr val="9D9154"/>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8111865"/>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336C8EB-8B82-874B-B64A-1B92EBC9F57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9786" y="-94592"/>
            <a:ext cx="12515658" cy="7027020"/>
          </a:xfrm>
          <a:prstGeom prst="rect">
            <a:avLst/>
          </a:prstGeom>
        </p:spPr>
      </p:pic>
      <p:sp>
        <p:nvSpPr>
          <p:cNvPr id="10" name="CuadroTexto 9">
            <a:extLst>
              <a:ext uri="{FF2B5EF4-FFF2-40B4-BE49-F238E27FC236}">
                <a16:creationId xmlns:a16="http://schemas.microsoft.com/office/drawing/2014/main" id="{E0223E3B-163F-0242-94C1-06154A98F1FF}"/>
              </a:ext>
            </a:extLst>
          </p:cNvPr>
          <p:cNvSpPr txBox="1"/>
          <p:nvPr/>
        </p:nvSpPr>
        <p:spPr>
          <a:xfrm>
            <a:off x="6834040" y="713676"/>
            <a:ext cx="3105641" cy="461665"/>
          </a:xfrm>
          <a:prstGeom prst="rect">
            <a:avLst/>
          </a:prstGeom>
          <a:noFill/>
        </p:spPr>
        <p:txBody>
          <a:bodyPr wrap="square" rtlCol="0">
            <a:spAutoFit/>
          </a:bodyPr>
          <a:lstStyle/>
          <a:p>
            <a:r>
              <a:rPr lang="es-PE" sz="2400" b="1" dirty="0">
                <a:solidFill>
                  <a:srgbClr val="9D9154"/>
                </a:solidFill>
                <a:latin typeface="Arial" panose="020B0604020202020204" pitchFamily="34" charset="0"/>
                <a:cs typeface="Arial" panose="020B0604020202020204" pitchFamily="34" charset="0"/>
              </a:rPr>
              <a:t>Trufa</a:t>
            </a:r>
          </a:p>
        </p:txBody>
      </p:sp>
      <p:sp>
        <p:nvSpPr>
          <p:cNvPr id="13" name="CuadroTexto 12">
            <a:extLst>
              <a:ext uri="{FF2B5EF4-FFF2-40B4-BE49-F238E27FC236}">
                <a16:creationId xmlns:a16="http://schemas.microsoft.com/office/drawing/2014/main" id="{BAD13405-F1D3-F44D-BC2C-129E8318806A}"/>
              </a:ext>
            </a:extLst>
          </p:cNvPr>
          <p:cNvSpPr txBox="1"/>
          <p:nvPr/>
        </p:nvSpPr>
        <p:spPr>
          <a:xfrm>
            <a:off x="6834040" y="1385660"/>
            <a:ext cx="4844816" cy="1077218"/>
          </a:xfrm>
          <a:prstGeom prst="rect">
            <a:avLst/>
          </a:prstGeom>
          <a:noFill/>
        </p:spPr>
        <p:txBody>
          <a:bodyPr wrap="square" rtlCol="0">
            <a:spAutoFit/>
          </a:bodyPr>
          <a:lstStyle/>
          <a:p>
            <a:pPr algn="just"/>
            <a:r>
              <a:rPr lang="es-PE" sz="1600" dirty="0">
                <a:solidFill>
                  <a:schemeClr val="tx1">
                    <a:lumMod val="75000"/>
                    <a:lumOff val="25000"/>
                  </a:schemeClr>
                </a:solidFill>
                <a:latin typeface="Arial" panose="020B0604020202020204" pitchFamily="34" charset="0"/>
                <a:cs typeface="Arial" panose="020B0604020202020204" pitchFamily="34" charset="0"/>
              </a:rPr>
              <a:t>Bien pigmentada, el color de la nariz deberá armonizar con el color de la piel, en sus diversas tonalidades, en la variedad desnuda o con el color de la capa en la variedad con pelo.</a:t>
            </a:r>
          </a:p>
        </p:txBody>
      </p:sp>
      <p:sp>
        <p:nvSpPr>
          <p:cNvPr id="5" name="CuadroTexto 4">
            <a:extLst>
              <a:ext uri="{FF2B5EF4-FFF2-40B4-BE49-F238E27FC236}">
                <a16:creationId xmlns:a16="http://schemas.microsoft.com/office/drawing/2014/main" id="{6BF3CAD0-97C8-2949-978F-2AA56C76612A}"/>
              </a:ext>
            </a:extLst>
          </p:cNvPr>
          <p:cNvSpPr txBox="1"/>
          <p:nvPr/>
        </p:nvSpPr>
        <p:spPr>
          <a:xfrm>
            <a:off x="594135" y="965529"/>
            <a:ext cx="2548459" cy="954107"/>
          </a:xfrm>
          <a:prstGeom prst="rect">
            <a:avLst/>
          </a:prstGeom>
          <a:noFill/>
        </p:spPr>
        <p:txBody>
          <a:bodyPr wrap="square" rtlCol="0">
            <a:spAutoFit/>
          </a:bodyPr>
          <a:lstStyle/>
          <a:p>
            <a:r>
              <a:rPr lang="es-PE" sz="2800" b="1" dirty="0">
                <a:solidFill>
                  <a:schemeClr val="bg1"/>
                </a:solidFill>
                <a:latin typeface="Arial" panose="020B0604020202020204" pitchFamily="34" charset="0"/>
                <a:cs typeface="Arial" panose="020B0604020202020204" pitchFamily="34" charset="0"/>
              </a:rPr>
              <a:t>02.</a:t>
            </a:r>
          </a:p>
          <a:p>
            <a:r>
              <a:rPr lang="es-PE" sz="2800" b="1" dirty="0">
                <a:solidFill>
                  <a:schemeClr val="bg1"/>
                </a:solidFill>
                <a:latin typeface="Arial" panose="020B0604020202020204" pitchFamily="34" charset="0"/>
                <a:cs typeface="Arial" panose="020B0604020202020204" pitchFamily="34" charset="0"/>
              </a:rPr>
              <a:t>Región facial</a:t>
            </a:r>
          </a:p>
        </p:txBody>
      </p:sp>
    </p:spTree>
    <p:extLst>
      <p:ext uri="{BB962C8B-B14F-4D97-AF65-F5344CB8AC3E}">
        <p14:creationId xmlns:p14="http://schemas.microsoft.com/office/powerpoint/2010/main" val="2990417864"/>
      </p:ext>
    </p:extLst>
  </p:cSld>
  <p:clrMapOvr>
    <a:masterClrMapping/>
  </p:clrMapOvr>
  <p:transition spd="slow">
    <p:push dir="u"/>
  </p:transition>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9239</TotalTime>
  <Words>2347</Words>
  <Application>Microsoft Macintosh PowerPoint</Application>
  <PresentationFormat>Panorámica</PresentationFormat>
  <Paragraphs>328</Paragraphs>
  <Slides>47</Slides>
  <Notes>12</Notes>
  <HiddenSlides>0</HiddenSlides>
  <MMClips>1</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47</vt:i4>
      </vt:variant>
    </vt:vector>
  </HeadingPairs>
  <TitlesOfParts>
    <vt:vector size="56" baseType="lpstr">
      <vt:lpstr>Arial</vt:lpstr>
      <vt:lpstr>Arial Black</vt:lpstr>
      <vt:lpstr>Calibri</vt:lpstr>
      <vt:lpstr>Calibri Light</vt:lpstr>
      <vt:lpstr>Metric Bold</vt:lpstr>
      <vt:lpstr>Pier Sans Light</vt:lpstr>
      <vt:lpstr>Swis721 BT</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Enrique</dc:creator>
  <cp:lastModifiedBy>Adrian Landarte</cp:lastModifiedBy>
  <cp:revision>535</cp:revision>
  <cp:lastPrinted>2018-03-26T16:58:23Z</cp:lastPrinted>
  <dcterms:created xsi:type="dcterms:W3CDTF">2017-07-24T17:25:26Z</dcterms:created>
  <dcterms:modified xsi:type="dcterms:W3CDTF">2020-10-29T09:40:09Z</dcterms:modified>
</cp:coreProperties>
</file>